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6"/>
  </p:notesMasterIdLst>
  <p:sldIdLst>
    <p:sldId id="256" r:id="rId5"/>
  </p:sldIdLst>
  <p:sldSz cx="42976800" cy="210312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AE4A22-EC86-553F-2D83-E80E6DCC7F3B}" name="Doreen S Peters" initials="DSP" userId="S::dpeter20@GMU.EDU::7be141bb-fdc3-4a7c-ba08-5e29e1ef0485" providerId="AD"/>
  <p188:author id="{88192FD6-5274-7002-C197-D30C35C832BE}" name="Owens, Sophia" initials="OS" userId="S::owensSC@dhec.sc.gov::251e6307-9843-404c-b694-ff303b189d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sty Kennedy" initials="DK" lastIdx="1" clrIdx="0">
    <p:extLst>
      <p:ext uri="{19B8F6BF-5375-455C-9EA6-DF929625EA0E}">
        <p15:presenceInfo xmlns:p15="http://schemas.microsoft.com/office/powerpoint/2012/main" userId="S::dusty.kennedy@setac.org::c189fd3f-da02-4e2d-9250-64f00080245b" providerId="AD"/>
      </p:ext>
    </p:extLst>
  </p:cmAuthor>
  <p:cmAuthor id="2" name="Joy Drohan" initials="JD" lastIdx="10" clrIdx="1">
    <p:extLst>
      <p:ext uri="{19B8F6BF-5375-455C-9EA6-DF929625EA0E}">
        <p15:presenceInfo xmlns:p15="http://schemas.microsoft.com/office/powerpoint/2012/main" userId="ed0a5c18c4e36e40" providerId="Windows Live"/>
      </p:ext>
    </p:extLst>
  </p:cmAuthor>
  <p:cmAuthor id="3" name="Cherri Baysinger" initials="CB" lastIdx="7" clrIdx="2">
    <p:extLst>
      <p:ext uri="{19B8F6BF-5375-455C-9EA6-DF929625EA0E}">
        <p15:presenceInfo xmlns:p15="http://schemas.microsoft.com/office/powerpoint/2012/main" userId="e6f98ec6610819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A1C"/>
    <a:srgbClr val="006595"/>
    <a:srgbClr val="FFD24F"/>
    <a:srgbClr val="005DAA"/>
    <a:srgbClr val="D12229"/>
    <a:srgbClr val="1A3359"/>
    <a:srgbClr val="B9870C"/>
    <a:srgbClr val="003265"/>
    <a:srgbClr val="004489"/>
    <a:srgbClr val="099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10" autoAdjust="0"/>
    <p:restoredTop sz="95226" autoAdjust="0"/>
  </p:normalViewPr>
  <p:slideViewPr>
    <p:cSldViewPr snapToGrid="0">
      <p:cViewPr varScale="1">
        <p:scale>
          <a:sx n="26" d="100"/>
          <a:sy n="26" d="100"/>
        </p:scale>
        <p:origin x="6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74D012A-2B0F-42AF-8007-6B679AB8D12E}" type="datetimeFigureOut">
              <a:rPr lang="en-US" smtClean="0"/>
              <a:t>5/21/2024</a:t>
            </a:fld>
            <a:endParaRPr lang="en-US" dirty="0"/>
          </a:p>
        </p:txBody>
      </p:sp>
      <p:sp>
        <p:nvSpPr>
          <p:cNvPr id="4" name="Slide Image Placeholder 3"/>
          <p:cNvSpPr>
            <a:spLocks noGrp="1" noRot="1" noChangeAspect="1"/>
          </p:cNvSpPr>
          <p:nvPr>
            <p:ph type="sldImg" idx="2"/>
          </p:nvPr>
        </p:nvSpPr>
        <p:spPr>
          <a:xfrm>
            <a:off x="347663" y="1200150"/>
            <a:ext cx="6619875"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65600C5-2C51-4D6F-911F-072C641A2092}" type="slidenum">
              <a:rPr lang="en-US" smtClean="0"/>
              <a:t>‹#›</a:t>
            </a:fld>
            <a:endParaRPr lang="en-US" dirty="0"/>
          </a:p>
        </p:txBody>
      </p:sp>
    </p:spTree>
    <p:extLst>
      <p:ext uri="{BB962C8B-B14F-4D97-AF65-F5344CB8AC3E}">
        <p14:creationId xmlns:p14="http://schemas.microsoft.com/office/powerpoint/2010/main" val="149113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600C5-2C51-4D6F-911F-072C641A2092}" type="slidenum">
              <a:rPr lang="en-US" smtClean="0"/>
              <a:t>1</a:t>
            </a:fld>
            <a:endParaRPr lang="en-US" dirty="0"/>
          </a:p>
        </p:txBody>
      </p:sp>
    </p:spTree>
    <p:extLst>
      <p:ext uri="{BB962C8B-B14F-4D97-AF65-F5344CB8AC3E}">
        <p14:creationId xmlns:p14="http://schemas.microsoft.com/office/powerpoint/2010/main" val="34357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72100" y="3441913"/>
            <a:ext cx="32232600" cy="7321973"/>
          </a:xfrm>
        </p:spPr>
        <p:txBody>
          <a:bodyPr anchor="b"/>
          <a:lstStyle>
            <a:lvl1pPr algn="ctr">
              <a:defRPr sz="18400"/>
            </a:lvl1pPr>
          </a:lstStyle>
          <a:p>
            <a:r>
              <a:rPr lang="en-US"/>
              <a:t>Click to edit Master title style</a:t>
            </a:r>
          </a:p>
        </p:txBody>
      </p:sp>
      <p:sp>
        <p:nvSpPr>
          <p:cNvPr id="3" name="Subtitle 2"/>
          <p:cNvSpPr>
            <a:spLocks noGrp="1"/>
          </p:cNvSpPr>
          <p:nvPr>
            <p:ph type="subTitle" idx="1"/>
          </p:nvPr>
        </p:nvSpPr>
        <p:spPr>
          <a:xfrm>
            <a:off x="5372100" y="11046250"/>
            <a:ext cx="32232600" cy="5077670"/>
          </a:xfrm>
        </p:spPr>
        <p:txBody>
          <a:bodyPr/>
          <a:lstStyle>
            <a:lvl1pPr marL="0" indent="0" algn="ctr">
              <a:buNone/>
              <a:defRPr sz="7360"/>
            </a:lvl1pPr>
            <a:lvl2pPr marL="1402095" indent="0" algn="ctr">
              <a:buNone/>
              <a:defRPr sz="6133"/>
            </a:lvl2pPr>
            <a:lvl3pPr marL="2804190" indent="0" algn="ctr">
              <a:buNone/>
              <a:defRPr sz="5520"/>
            </a:lvl3pPr>
            <a:lvl4pPr marL="4206286" indent="0" algn="ctr">
              <a:buNone/>
              <a:defRPr sz="4907"/>
            </a:lvl4pPr>
            <a:lvl5pPr marL="5608381" indent="0" algn="ctr">
              <a:buNone/>
              <a:defRPr sz="4907"/>
            </a:lvl5pPr>
            <a:lvl6pPr marL="7010476" indent="0" algn="ctr">
              <a:buNone/>
              <a:defRPr sz="4907"/>
            </a:lvl6pPr>
            <a:lvl7pPr marL="8412571" indent="0" algn="ctr">
              <a:buNone/>
              <a:defRPr sz="4907"/>
            </a:lvl7pPr>
            <a:lvl8pPr marL="9814667" indent="0" algn="ctr">
              <a:buNone/>
              <a:defRPr sz="4907"/>
            </a:lvl8pPr>
            <a:lvl9pPr marL="11216762" indent="0" algn="ctr">
              <a:buNone/>
              <a:defRPr sz="4907"/>
            </a:lvl9pPr>
          </a:lstStyle>
          <a:p>
            <a:r>
              <a:rPr lang="en-US"/>
              <a:t>Click to edit Master subtitle style</a:t>
            </a:r>
          </a:p>
        </p:txBody>
      </p:sp>
      <p:sp>
        <p:nvSpPr>
          <p:cNvPr id="4" name="Date Placeholder 3"/>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132151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281775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755272" y="1119717"/>
            <a:ext cx="9266873" cy="17822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54655" y="1119717"/>
            <a:ext cx="27263408" cy="17822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31339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123743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32271" y="5243198"/>
            <a:ext cx="37067490" cy="8748393"/>
          </a:xfrm>
        </p:spPr>
        <p:txBody>
          <a:bodyPr anchor="b"/>
          <a:lstStyle>
            <a:lvl1pPr>
              <a:defRPr sz="18400"/>
            </a:lvl1pPr>
          </a:lstStyle>
          <a:p>
            <a:r>
              <a:rPr lang="en-US"/>
              <a:t>Click to edit Master title style</a:t>
            </a:r>
          </a:p>
        </p:txBody>
      </p:sp>
      <p:sp>
        <p:nvSpPr>
          <p:cNvPr id="3" name="Text Placeholder 2"/>
          <p:cNvSpPr>
            <a:spLocks noGrp="1"/>
          </p:cNvSpPr>
          <p:nvPr>
            <p:ph type="body" idx="1"/>
          </p:nvPr>
        </p:nvSpPr>
        <p:spPr>
          <a:xfrm>
            <a:off x="2932271" y="14074355"/>
            <a:ext cx="37067490" cy="4600573"/>
          </a:xfrm>
        </p:spPr>
        <p:txBody>
          <a:bodyPr/>
          <a:lstStyle>
            <a:lvl1pPr marL="0" indent="0">
              <a:buNone/>
              <a:defRPr sz="7360">
                <a:solidFill>
                  <a:schemeClr val="tx1">
                    <a:tint val="75000"/>
                  </a:schemeClr>
                </a:solidFill>
              </a:defRPr>
            </a:lvl1pPr>
            <a:lvl2pPr marL="1402095" indent="0">
              <a:buNone/>
              <a:defRPr sz="6133">
                <a:solidFill>
                  <a:schemeClr val="tx1">
                    <a:tint val="75000"/>
                  </a:schemeClr>
                </a:solidFill>
              </a:defRPr>
            </a:lvl2pPr>
            <a:lvl3pPr marL="2804190" indent="0">
              <a:buNone/>
              <a:defRPr sz="5520">
                <a:solidFill>
                  <a:schemeClr val="tx1">
                    <a:tint val="75000"/>
                  </a:schemeClr>
                </a:solidFill>
              </a:defRPr>
            </a:lvl3pPr>
            <a:lvl4pPr marL="4206286" indent="0">
              <a:buNone/>
              <a:defRPr sz="4907">
                <a:solidFill>
                  <a:schemeClr val="tx1">
                    <a:tint val="75000"/>
                  </a:schemeClr>
                </a:solidFill>
              </a:defRPr>
            </a:lvl4pPr>
            <a:lvl5pPr marL="5608381" indent="0">
              <a:buNone/>
              <a:defRPr sz="4907">
                <a:solidFill>
                  <a:schemeClr val="tx1">
                    <a:tint val="75000"/>
                  </a:schemeClr>
                </a:solidFill>
              </a:defRPr>
            </a:lvl5pPr>
            <a:lvl6pPr marL="7010476" indent="0">
              <a:buNone/>
              <a:defRPr sz="4907">
                <a:solidFill>
                  <a:schemeClr val="tx1">
                    <a:tint val="75000"/>
                  </a:schemeClr>
                </a:solidFill>
              </a:defRPr>
            </a:lvl6pPr>
            <a:lvl7pPr marL="8412571" indent="0">
              <a:buNone/>
              <a:defRPr sz="4907">
                <a:solidFill>
                  <a:schemeClr val="tx1">
                    <a:tint val="75000"/>
                  </a:schemeClr>
                </a:solidFill>
              </a:defRPr>
            </a:lvl7pPr>
            <a:lvl8pPr marL="9814667" indent="0">
              <a:buNone/>
              <a:defRPr sz="4907">
                <a:solidFill>
                  <a:schemeClr val="tx1">
                    <a:tint val="75000"/>
                  </a:schemeClr>
                </a:solidFill>
              </a:defRPr>
            </a:lvl8pPr>
            <a:lvl9pPr marL="11216762" indent="0">
              <a:buNone/>
              <a:defRPr sz="49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18847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54655" y="5598583"/>
            <a:ext cx="1826514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757005" y="5598583"/>
            <a:ext cx="1826514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11201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0253" y="1119718"/>
            <a:ext cx="37067490" cy="4065060"/>
          </a:xfrm>
        </p:spPr>
        <p:txBody>
          <a:bodyPr/>
          <a:lstStyle/>
          <a:p>
            <a:r>
              <a:rPr lang="en-US"/>
              <a:t>Click to edit Master title style</a:t>
            </a:r>
          </a:p>
        </p:txBody>
      </p:sp>
      <p:sp>
        <p:nvSpPr>
          <p:cNvPr id="3" name="Text Placeholder 2"/>
          <p:cNvSpPr>
            <a:spLocks noGrp="1"/>
          </p:cNvSpPr>
          <p:nvPr>
            <p:ph type="body" idx="1"/>
          </p:nvPr>
        </p:nvSpPr>
        <p:spPr>
          <a:xfrm>
            <a:off x="2960255" y="5155567"/>
            <a:ext cx="18181199" cy="2526663"/>
          </a:xfrm>
        </p:spPr>
        <p:txBody>
          <a:bodyPr anchor="b"/>
          <a:lstStyle>
            <a:lvl1pPr marL="0" indent="0">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4" name="Content Placeholder 3"/>
          <p:cNvSpPr>
            <a:spLocks noGrp="1"/>
          </p:cNvSpPr>
          <p:nvPr>
            <p:ph sz="half" idx="2"/>
          </p:nvPr>
        </p:nvSpPr>
        <p:spPr>
          <a:xfrm>
            <a:off x="2960255" y="7682230"/>
            <a:ext cx="18181199"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57005" y="5155567"/>
            <a:ext cx="18270738" cy="2526663"/>
          </a:xfrm>
        </p:spPr>
        <p:txBody>
          <a:bodyPr anchor="b"/>
          <a:lstStyle>
            <a:lvl1pPr marL="0" indent="0">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6" name="Content Placeholder 5"/>
          <p:cNvSpPr>
            <a:spLocks noGrp="1"/>
          </p:cNvSpPr>
          <p:nvPr>
            <p:ph sz="quarter" idx="4"/>
          </p:nvPr>
        </p:nvSpPr>
        <p:spPr>
          <a:xfrm>
            <a:off x="21757005" y="7682230"/>
            <a:ext cx="18270738"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119228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46520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316474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0255" y="1402080"/>
            <a:ext cx="13861135" cy="4907280"/>
          </a:xfrm>
        </p:spPr>
        <p:txBody>
          <a:bodyPr anchor="b"/>
          <a:lstStyle>
            <a:lvl1pPr>
              <a:defRPr sz="9813"/>
            </a:lvl1pPr>
          </a:lstStyle>
          <a:p>
            <a:r>
              <a:rPr lang="en-US"/>
              <a:t>Click to edit Master title style</a:t>
            </a:r>
          </a:p>
        </p:txBody>
      </p:sp>
      <p:sp>
        <p:nvSpPr>
          <p:cNvPr id="3" name="Content Placeholder 2"/>
          <p:cNvSpPr>
            <a:spLocks noGrp="1"/>
          </p:cNvSpPr>
          <p:nvPr>
            <p:ph idx="1"/>
          </p:nvPr>
        </p:nvSpPr>
        <p:spPr>
          <a:xfrm>
            <a:off x="18270738" y="3028105"/>
            <a:ext cx="21757005" cy="14945783"/>
          </a:xfrm>
        </p:spPr>
        <p:txBody>
          <a:bodyPr/>
          <a:lstStyle>
            <a:lvl1pPr>
              <a:defRPr sz="9813"/>
            </a:lvl1pPr>
            <a:lvl2pPr>
              <a:defRPr sz="8587"/>
            </a:lvl2pPr>
            <a:lvl3pPr>
              <a:defRPr sz="7360"/>
            </a:lvl3pPr>
            <a:lvl4pPr>
              <a:defRPr sz="6133"/>
            </a:lvl4pPr>
            <a:lvl5pPr>
              <a:defRPr sz="6133"/>
            </a:lvl5pPr>
            <a:lvl6pPr>
              <a:defRPr sz="6133"/>
            </a:lvl6pPr>
            <a:lvl7pPr>
              <a:defRPr sz="6133"/>
            </a:lvl7pPr>
            <a:lvl8pPr>
              <a:defRPr sz="6133"/>
            </a:lvl8pPr>
            <a:lvl9pPr>
              <a:defRPr sz="6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60255" y="6309360"/>
            <a:ext cx="13861135" cy="11688870"/>
          </a:xfrm>
        </p:spPr>
        <p:txBody>
          <a:bodyPr/>
          <a:lstStyle>
            <a:lvl1pPr marL="0" indent="0">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38522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0255" y="1402080"/>
            <a:ext cx="13861135" cy="4907280"/>
          </a:xfrm>
        </p:spPr>
        <p:txBody>
          <a:bodyPr anchor="b"/>
          <a:lstStyle>
            <a:lvl1pPr>
              <a:defRPr sz="9813"/>
            </a:lvl1pPr>
          </a:lstStyle>
          <a:p>
            <a:r>
              <a:rPr lang="en-US"/>
              <a:t>Click to edit Master title style</a:t>
            </a:r>
          </a:p>
        </p:txBody>
      </p:sp>
      <p:sp>
        <p:nvSpPr>
          <p:cNvPr id="3" name="Picture Placeholder 2"/>
          <p:cNvSpPr>
            <a:spLocks noGrp="1" noChangeAspect="1"/>
          </p:cNvSpPr>
          <p:nvPr>
            <p:ph type="pic" idx="1"/>
          </p:nvPr>
        </p:nvSpPr>
        <p:spPr>
          <a:xfrm>
            <a:off x="18270738" y="3028105"/>
            <a:ext cx="21757005" cy="14945783"/>
          </a:xfrm>
        </p:spPr>
        <p:txBody>
          <a:bodyPr anchor="t"/>
          <a:lstStyle>
            <a:lvl1pPr marL="0" indent="0">
              <a:buNone/>
              <a:defRPr sz="9813"/>
            </a:lvl1pPr>
            <a:lvl2pPr marL="1402095" indent="0">
              <a:buNone/>
              <a:defRPr sz="8587"/>
            </a:lvl2pPr>
            <a:lvl3pPr marL="2804190" indent="0">
              <a:buNone/>
              <a:defRPr sz="7360"/>
            </a:lvl3pPr>
            <a:lvl4pPr marL="4206286" indent="0">
              <a:buNone/>
              <a:defRPr sz="6133"/>
            </a:lvl4pPr>
            <a:lvl5pPr marL="5608381" indent="0">
              <a:buNone/>
              <a:defRPr sz="6133"/>
            </a:lvl5pPr>
            <a:lvl6pPr marL="7010476" indent="0">
              <a:buNone/>
              <a:defRPr sz="6133"/>
            </a:lvl6pPr>
            <a:lvl7pPr marL="8412571" indent="0">
              <a:buNone/>
              <a:defRPr sz="6133"/>
            </a:lvl7pPr>
            <a:lvl8pPr marL="9814667" indent="0">
              <a:buNone/>
              <a:defRPr sz="6133"/>
            </a:lvl8pPr>
            <a:lvl9pPr marL="11216762" indent="0">
              <a:buNone/>
              <a:defRPr sz="6133"/>
            </a:lvl9pPr>
          </a:lstStyle>
          <a:p>
            <a:r>
              <a:rPr lang="en-US" dirty="0"/>
              <a:t>Click icon to add picture</a:t>
            </a:r>
          </a:p>
        </p:txBody>
      </p:sp>
      <p:sp>
        <p:nvSpPr>
          <p:cNvPr id="4" name="Text Placeholder 3"/>
          <p:cNvSpPr>
            <a:spLocks noGrp="1"/>
          </p:cNvSpPr>
          <p:nvPr>
            <p:ph type="body" sz="half" idx="2"/>
          </p:nvPr>
        </p:nvSpPr>
        <p:spPr>
          <a:xfrm>
            <a:off x="2960255" y="6309360"/>
            <a:ext cx="13861135" cy="11688870"/>
          </a:xfrm>
        </p:spPr>
        <p:txBody>
          <a:bodyPr/>
          <a:lstStyle>
            <a:lvl1pPr marL="0" indent="0">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57E8425D-886D-9243-81D2-610197DE6429}" type="datetimeFigureOut">
              <a:rPr lang="en-US" smtClean="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2D90CB-FBE1-EF4F-90A7-456C0F352612}" type="slidenum">
              <a:rPr lang="en-US" smtClean="0"/>
              <a:t>‹#›</a:t>
            </a:fld>
            <a:endParaRPr lang="en-US" dirty="0"/>
          </a:p>
        </p:txBody>
      </p:sp>
    </p:spTree>
    <p:extLst>
      <p:ext uri="{BB962C8B-B14F-4D97-AF65-F5344CB8AC3E}">
        <p14:creationId xmlns:p14="http://schemas.microsoft.com/office/powerpoint/2010/main" val="35766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4655" y="1119718"/>
            <a:ext cx="37067490" cy="4065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54655" y="5598583"/>
            <a:ext cx="37067490" cy="133441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54655" y="19492808"/>
            <a:ext cx="9669780" cy="1119717"/>
          </a:xfrm>
          <a:prstGeom prst="rect">
            <a:avLst/>
          </a:prstGeom>
        </p:spPr>
        <p:txBody>
          <a:bodyPr vert="horz" lIns="91440" tIns="45720" rIns="91440" bIns="45720" rtlCol="0" anchor="ctr"/>
          <a:lstStyle>
            <a:lvl1pPr algn="l">
              <a:defRPr sz="3680">
                <a:solidFill>
                  <a:schemeClr val="tx1">
                    <a:tint val="75000"/>
                  </a:schemeClr>
                </a:solidFill>
              </a:defRPr>
            </a:lvl1pPr>
          </a:lstStyle>
          <a:p>
            <a:fld id="{57E8425D-886D-9243-81D2-610197DE6429}" type="datetimeFigureOut">
              <a:rPr lang="en-US" smtClean="0"/>
              <a:t>5/21/2024</a:t>
            </a:fld>
            <a:endParaRPr lang="en-US" dirty="0"/>
          </a:p>
        </p:txBody>
      </p:sp>
      <p:sp>
        <p:nvSpPr>
          <p:cNvPr id="5" name="Footer Placeholder 4"/>
          <p:cNvSpPr>
            <a:spLocks noGrp="1"/>
          </p:cNvSpPr>
          <p:nvPr>
            <p:ph type="ftr" sz="quarter" idx="3"/>
          </p:nvPr>
        </p:nvSpPr>
        <p:spPr>
          <a:xfrm>
            <a:off x="14236065" y="19492808"/>
            <a:ext cx="14504670" cy="1119717"/>
          </a:xfrm>
          <a:prstGeom prst="rect">
            <a:avLst/>
          </a:prstGeom>
        </p:spPr>
        <p:txBody>
          <a:bodyPr vert="horz" lIns="91440" tIns="45720" rIns="91440" bIns="45720" rtlCol="0" anchor="ctr"/>
          <a:lstStyle>
            <a:lvl1pPr algn="ctr">
              <a:defRPr sz="3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352365" y="19492808"/>
            <a:ext cx="9669780" cy="1119717"/>
          </a:xfrm>
          <a:prstGeom prst="rect">
            <a:avLst/>
          </a:prstGeom>
        </p:spPr>
        <p:txBody>
          <a:bodyPr vert="horz" lIns="91440" tIns="45720" rIns="91440" bIns="45720" rtlCol="0" anchor="ctr"/>
          <a:lstStyle>
            <a:lvl1pPr algn="r">
              <a:defRPr sz="3680">
                <a:solidFill>
                  <a:schemeClr val="tx1">
                    <a:tint val="75000"/>
                  </a:schemeClr>
                </a:solidFill>
              </a:defRPr>
            </a:lvl1pPr>
          </a:lstStyle>
          <a:p>
            <a:fld id="{0E2D90CB-FBE1-EF4F-90A7-456C0F352612}" type="slidenum">
              <a:rPr lang="en-US" smtClean="0"/>
              <a:t>‹#›</a:t>
            </a:fld>
            <a:endParaRPr lang="en-US" dirty="0"/>
          </a:p>
        </p:txBody>
      </p:sp>
    </p:spTree>
    <p:extLst>
      <p:ext uri="{BB962C8B-B14F-4D97-AF65-F5344CB8AC3E}">
        <p14:creationId xmlns:p14="http://schemas.microsoft.com/office/powerpoint/2010/main" val="2510022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04190" rtl="0" eaLnBrk="1" latinLnBrk="0" hangingPunct="1">
        <a:lnSpc>
          <a:spcPct val="90000"/>
        </a:lnSpc>
        <a:spcBef>
          <a:spcPct val="0"/>
        </a:spcBef>
        <a:buNone/>
        <a:defRPr sz="13493" kern="1200">
          <a:solidFill>
            <a:schemeClr val="tx1"/>
          </a:solidFill>
          <a:latin typeface="+mj-lt"/>
          <a:ea typeface="+mj-ea"/>
          <a:cs typeface="+mj-cs"/>
        </a:defRPr>
      </a:lvl1pPr>
    </p:titleStyle>
    <p:bodyStyle>
      <a:lvl1pPr marL="701048" indent="-701048" algn="l" defTabSz="2804190" rtl="0" eaLnBrk="1" latinLnBrk="0" hangingPunct="1">
        <a:lnSpc>
          <a:spcPct val="90000"/>
        </a:lnSpc>
        <a:spcBef>
          <a:spcPts val="3067"/>
        </a:spcBef>
        <a:buFont typeface="Arial" panose="020B0604020202020204" pitchFamily="34" charset="0"/>
        <a:buChar char="•"/>
        <a:defRPr sz="8587" kern="1200">
          <a:solidFill>
            <a:schemeClr val="tx1"/>
          </a:solidFill>
          <a:latin typeface="+mn-lt"/>
          <a:ea typeface="+mn-ea"/>
          <a:cs typeface="+mn-cs"/>
        </a:defRPr>
      </a:lvl1pPr>
      <a:lvl2pPr marL="2103143" indent="-701048" algn="l" defTabSz="2804190" rtl="0" eaLnBrk="1" latinLnBrk="0" hangingPunct="1">
        <a:lnSpc>
          <a:spcPct val="90000"/>
        </a:lnSpc>
        <a:spcBef>
          <a:spcPts val="1533"/>
        </a:spcBef>
        <a:buFont typeface="Arial" panose="020B0604020202020204" pitchFamily="34" charset="0"/>
        <a:buChar char="•"/>
        <a:defRPr sz="7360" kern="1200">
          <a:solidFill>
            <a:schemeClr val="tx1"/>
          </a:solidFill>
          <a:latin typeface="+mn-lt"/>
          <a:ea typeface="+mn-ea"/>
          <a:cs typeface="+mn-cs"/>
        </a:defRPr>
      </a:lvl2pPr>
      <a:lvl3pPr marL="3505238" indent="-701048" algn="l" defTabSz="2804190" rtl="0" eaLnBrk="1" latinLnBrk="0" hangingPunct="1">
        <a:lnSpc>
          <a:spcPct val="90000"/>
        </a:lnSpc>
        <a:spcBef>
          <a:spcPts val="1533"/>
        </a:spcBef>
        <a:buFont typeface="Arial" panose="020B0604020202020204" pitchFamily="34" charset="0"/>
        <a:buChar char="•"/>
        <a:defRPr sz="6133" kern="1200">
          <a:solidFill>
            <a:schemeClr val="tx1"/>
          </a:solidFill>
          <a:latin typeface="+mn-lt"/>
          <a:ea typeface="+mn-ea"/>
          <a:cs typeface="+mn-cs"/>
        </a:defRPr>
      </a:lvl3pPr>
      <a:lvl4pPr marL="4907333"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4pPr>
      <a:lvl5pPr marL="630942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5pPr>
      <a:lvl6pPr marL="771152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6pPr>
      <a:lvl7pPr marL="911361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7pPr>
      <a:lvl8pPr marL="1051571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8pPr>
      <a:lvl9pPr marL="11917810"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9pPr>
    </p:bodyStyle>
    <p:otherStyle>
      <a:defPPr>
        <a:defRPr lang="en-US"/>
      </a:defPPr>
      <a:lvl1pPr marL="0" algn="l" defTabSz="2804190" rtl="0" eaLnBrk="1" latinLnBrk="0" hangingPunct="1">
        <a:defRPr sz="5520" kern="1200">
          <a:solidFill>
            <a:schemeClr val="tx1"/>
          </a:solidFill>
          <a:latin typeface="+mn-lt"/>
          <a:ea typeface="+mn-ea"/>
          <a:cs typeface="+mn-cs"/>
        </a:defRPr>
      </a:lvl1pPr>
      <a:lvl2pPr marL="1402095" algn="l" defTabSz="2804190" rtl="0" eaLnBrk="1" latinLnBrk="0" hangingPunct="1">
        <a:defRPr sz="5520" kern="1200">
          <a:solidFill>
            <a:schemeClr val="tx1"/>
          </a:solidFill>
          <a:latin typeface="+mn-lt"/>
          <a:ea typeface="+mn-ea"/>
          <a:cs typeface="+mn-cs"/>
        </a:defRPr>
      </a:lvl2pPr>
      <a:lvl3pPr marL="2804190" algn="l" defTabSz="2804190" rtl="0" eaLnBrk="1" latinLnBrk="0" hangingPunct="1">
        <a:defRPr sz="5520" kern="1200">
          <a:solidFill>
            <a:schemeClr val="tx1"/>
          </a:solidFill>
          <a:latin typeface="+mn-lt"/>
          <a:ea typeface="+mn-ea"/>
          <a:cs typeface="+mn-cs"/>
        </a:defRPr>
      </a:lvl3pPr>
      <a:lvl4pPr marL="4206286" algn="l" defTabSz="2804190" rtl="0" eaLnBrk="1" latinLnBrk="0" hangingPunct="1">
        <a:defRPr sz="5520" kern="1200">
          <a:solidFill>
            <a:schemeClr val="tx1"/>
          </a:solidFill>
          <a:latin typeface="+mn-lt"/>
          <a:ea typeface="+mn-ea"/>
          <a:cs typeface="+mn-cs"/>
        </a:defRPr>
      </a:lvl4pPr>
      <a:lvl5pPr marL="5608381" algn="l" defTabSz="2804190" rtl="0" eaLnBrk="1" latinLnBrk="0" hangingPunct="1">
        <a:defRPr sz="5520" kern="1200">
          <a:solidFill>
            <a:schemeClr val="tx1"/>
          </a:solidFill>
          <a:latin typeface="+mn-lt"/>
          <a:ea typeface="+mn-ea"/>
          <a:cs typeface="+mn-cs"/>
        </a:defRPr>
      </a:lvl5pPr>
      <a:lvl6pPr marL="7010476" algn="l" defTabSz="2804190" rtl="0" eaLnBrk="1" latinLnBrk="0" hangingPunct="1">
        <a:defRPr sz="5520" kern="1200">
          <a:solidFill>
            <a:schemeClr val="tx1"/>
          </a:solidFill>
          <a:latin typeface="+mn-lt"/>
          <a:ea typeface="+mn-ea"/>
          <a:cs typeface="+mn-cs"/>
        </a:defRPr>
      </a:lvl6pPr>
      <a:lvl7pPr marL="8412571" algn="l" defTabSz="2804190" rtl="0" eaLnBrk="1" latinLnBrk="0" hangingPunct="1">
        <a:defRPr sz="5520" kern="1200">
          <a:solidFill>
            <a:schemeClr val="tx1"/>
          </a:solidFill>
          <a:latin typeface="+mn-lt"/>
          <a:ea typeface="+mn-ea"/>
          <a:cs typeface="+mn-cs"/>
        </a:defRPr>
      </a:lvl7pPr>
      <a:lvl8pPr marL="9814667" algn="l" defTabSz="2804190" rtl="0" eaLnBrk="1" latinLnBrk="0" hangingPunct="1">
        <a:defRPr sz="5520" kern="1200">
          <a:solidFill>
            <a:schemeClr val="tx1"/>
          </a:solidFill>
          <a:latin typeface="+mn-lt"/>
          <a:ea typeface="+mn-ea"/>
          <a:cs typeface="+mn-cs"/>
        </a:defRPr>
      </a:lvl8pPr>
      <a:lvl9pPr marL="11216762" algn="l" defTabSz="2804190" rtl="0" eaLnBrk="1" latinLnBrk="0" hangingPunct="1">
        <a:defRPr sz="5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itrcweb.org/home" TargetMode="External"/><Relationship Id="rId7" Type="http://schemas.openxmlformats.org/officeDocument/2006/relationships/hyperlink" Target="https://clu-in.org/conf/itrc/Microplastics/"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mp-1.itrcweb.org/" TargetMode="External"/><Relationship Id="rId11" Type="http://schemas.openxmlformats.org/officeDocument/2006/relationships/image" Target="../media/image6.png"/><Relationship Id="rId5" Type="http://schemas.openxmlformats.org/officeDocument/2006/relationships/image" Target="../media/image2.jpe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C9CC4F-D10E-1B45-AF54-870C1684985E}"/>
              </a:ext>
            </a:extLst>
          </p:cNvPr>
          <p:cNvSpPr/>
          <p:nvPr/>
        </p:nvSpPr>
        <p:spPr>
          <a:xfrm>
            <a:off x="421105" y="4277398"/>
            <a:ext cx="42134590" cy="16571796"/>
          </a:xfrm>
          <a:prstGeom prst="rect">
            <a:avLst/>
          </a:prstGeom>
          <a:solidFill>
            <a:schemeClr val="bg1"/>
          </a:solidFill>
          <a:ln w="158750">
            <a:solidFill>
              <a:srgbClr val="DF7A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7" dirty="0"/>
          </a:p>
        </p:txBody>
      </p:sp>
      <p:sp>
        <p:nvSpPr>
          <p:cNvPr id="4" name="Rectangle 3">
            <a:extLst>
              <a:ext uri="{FF2B5EF4-FFF2-40B4-BE49-F238E27FC236}">
                <a16:creationId xmlns:a16="http://schemas.microsoft.com/office/drawing/2014/main" id="{23E0211E-92C7-454F-A2F0-0DE7D2FFCAE0}"/>
              </a:ext>
            </a:extLst>
          </p:cNvPr>
          <p:cNvSpPr>
            <a:spLocks noChangeAspect="1"/>
          </p:cNvSpPr>
          <p:nvPr/>
        </p:nvSpPr>
        <p:spPr>
          <a:xfrm>
            <a:off x="1" y="1"/>
            <a:ext cx="19109184" cy="4025522"/>
          </a:xfrm>
          <a:prstGeom prst="rect">
            <a:avLst/>
          </a:prstGeom>
          <a:solidFill>
            <a:srgbClr val="006595"/>
          </a:solidFill>
          <a:ln>
            <a:solidFill>
              <a:srgbClr val="006595"/>
            </a:solidFill>
          </a:ln>
          <a:effectLst/>
        </p:spPr>
        <p:style>
          <a:lnRef idx="2">
            <a:schemeClr val="accent1">
              <a:shade val="50000"/>
            </a:schemeClr>
          </a:lnRef>
          <a:fillRef idx="1">
            <a:schemeClr val="accent1"/>
          </a:fillRef>
          <a:effectRef idx="0">
            <a:schemeClr val="accent1"/>
          </a:effectRef>
          <a:fontRef idx="minor">
            <a:schemeClr val="lt1"/>
          </a:fontRef>
        </p:style>
        <p:txBody>
          <a:bodyPr lIns="87630" tIns="43815" rIns="87630" bIns="43815" rtlCol="0" anchor="ctr"/>
          <a:lstStyle/>
          <a:p>
            <a:pPr algn="ctr"/>
            <a:endParaRPr lang="en-US" sz="1677" dirty="0"/>
          </a:p>
        </p:txBody>
      </p:sp>
      <p:sp>
        <p:nvSpPr>
          <p:cNvPr id="9" name="TextBox 8">
            <a:extLst>
              <a:ext uri="{FF2B5EF4-FFF2-40B4-BE49-F238E27FC236}">
                <a16:creationId xmlns:a16="http://schemas.microsoft.com/office/drawing/2014/main" id="{32A28ADE-4A5E-FF46-A6EA-3C5A521A87CF}"/>
              </a:ext>
            </a:extLst>
          </p:cNvPr>
          <p:cNvSpPr txBox="1"/>
          <p:nvPr/>
        </p:nvSpPr>
        <p:spPr>
          <a:xfrm>
            <a:off x="-28226" y="1464384"/>
            <a:ext cx="19137412" cy="1088760"/>
          </a:xfrm>
          <a:prstGeom prst="rect">
            <a:avLst/>
          </a:prstGeom>
          <a:noFill/>
        </p:spPr>
        <p:txBody>
          <a:bodyPr wrap="square" lIns="87630" tIns="43815" rIns="87630" bIns="43815" rtlCol="0" anchor="ctr">
            <a:spAutoFit/>
          </a:bodyPr>
          <a:lstStyle/>
          <a:p>
            <a:pPr algn="ctr"/>
            <a:r>
              <a:rPr lang="en-US" sz="6500" b="1" dirty="0">
                <a:solidFill>
                  <a:schemeClr val="bg1"/>
                </a:solidFill>
                <a:latin typeface="Roboto" panose="02000000000000000000" pitchFamily="2" charset="0"/>
                <a:ea typeface="Roboto" panose="02000000000000000000" pitchFamily="2" charset="0"/>
                <a:cs typeface="Roboto" panose="02000000000000000000" pitchFamily="2" charset="0"/>
              </a:rPr>
              <a:t>Introducing the ITRC Microplastics Guidance </a:t>
            </a:r>
          </a:p>
        </p:txBody>
      </p:sp>
      <p:sp>
        <p:nvSpPr>
          <p:cNvPr id="12" name="TextBox 11">
            <a:extLst>
              <a:ext uri="{FF2B5EF4-FFF2-40B4-BE49-F238E27FC236}">
                <a16:creationId xmlns:a16="http://schemas.microsoft.com/office/drawing/2014/main" id="{79B971DD-18A4-ED4A-B17B-901571303FB7}"/>
              </a:ext>
            </a:extLst>
          </p:cNvPr>
          <p:cNvSpPr txBox="1"/>
          <p:nvPr/>
        </p:nvSpPr>
        <p:spPr>
          <a:xfrm>
            <a:off x="1213404" y="5512988"/>
            <a:ext cx="9230894" cy="4524315"/>
          </a:xfrm>
          <a:prstGeom prst="rect">
            <a:avLst/>
          </a:prstGeom>
          <a:noFill/>
        </p:spPr>
        <p:txBody>
          <a:bodyPr wrap="square" rtlCol="0">
            <a:spAutoFit/>
          </a:bodyPr>
          <a:lstStyle/>
          <a:p>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The Interstate Technology and Regulatory Council (ITRC) is a state-led environmental coalition working to create innovative solutions and best management practices (BMPs) for the U.S. environmental sector. ITRC represents all 50 states with membership from state, federal, tribal, and international agencies, as well as members from academia, the private sector, and the public.</a:t>
            </a:r>
            <a:r>
              <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ITRC produces guidance documents and trainings that broaden and deepen technical knowledge and expedites quality regulatory decision making while protecting human health and the environment. ITRC is a program of the Environmental Research Institute of the States (ERIS) and managed by the Environmental Council of the States (ECOS). </a:t>
            </a:r>
            <a:r>
              <a:rPr lang="en-US" sz="2400" b="1" u="sng" kern="1400" dirty="0">
                <a:solidFill>
                  <a:srgbClr val="000000"/>
                </a:solidFill>
                <a:latin typeface="Roboto" panose="02000000000000000000" pitchFamily="2" charset="0"/>
                <a:ea typeface="Times New Roman" panose="02020603050405020304" pitchFamily="18" charset="0"/>
                <a:hlinkClick r:id="rId3"/>
              </a:rPr>
              <a:t>itrcweb.org</a:t>
            </a:r>
            <a:endPar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A2CF0DE5-BBC0-949D-8E8B-1AB3BB76689F}"/>
              </a:ext>
            </a:extLst>
          </p:cNvPr>
          <p:cNvSpPr>
            <a:spLocks noChangeArrowheads="1"/>
          </p:cNvSpPr>
          <p:nvPr/>
        </p:nvSpPr>
        <p:spPr bwMode="auto">
          <a:xfrm>
            <a:off x="19063199" y="6842"/>
            <a:ext cx="23913602" cy="4018680"/>
          </a:xfrm>
          <a:prstGeom prst="rect">
            <a:avLst/>
          </a:prstGeom>
          <a:solidFill>
            <a:srgbClr val="66B360"/>
          </a:solidFill>
          <a:ln w="25400">
            <a:solidFill>
              <a:srgbClr val="66B36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rot="0" vert="horz" wrap="square" lIns="36576" tIns="36576" rIns="36576" bIns="36576"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4E8CA6E2-72F2-4F3D-36C5-054744FADB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56960" y="-9855"/>
            <a:ext cx="4268327" cy="40392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 name="AutoShape 11">
            <a:extLst>
              <a:ext uri="{FF2B5EF4-FFF2-40B4-BE49-F238E27FC236}">
                <a16:creationId xmlns:a16="http://schemas.microsoft.com/office/drawing/2014/main" id="{8EED0B2C-F600-B834-35AB-5DD288BA4327}"/>
              </a:ext>
            </a:extLst>
          </p:cNvPr>
          <p:cNvSpPr>
            <a:spLocks noChangeArrowheads="1"/>
          </p:cNvSpPr>
          <p:nvPr/>
        </p:nvSpPr>
        <p:spPr bwMode="auto">
          <a:xfrm>
            <a:off x="1132305" y="4574631"/>
            <a:ext cx="9131740" cy="866762"/>
          </a:xfrm>
          <a:prstGeom prst="roundRect">
            <a:avLst>
              <a:gd name="adj" fmla="val 16667"/>
            </a:avLst>
          </a:prstGeom>
          <a:solidFill>
            <a:srgbClr val="DF7A1C"/>
          </a:solidFill>
          <a:ln w="25400">
            <a:solidFill>
              <a:srgbClr val="DF7A1C"/>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rot="0" vert="horz" wrap="square" lIns="36576" tIns="36576" rIns="36576" bIns="36576" anchor="t" anchorCtr="0" upright="1">
            <a:noAutofit/>
          </a:bodyPr>
          <a:lstStyle/>
          <a:p>
            <a:pPr marL="0" marR="0" algn="ctr" hangingPunct="0">
              <a:lnSpc>
                <a:spcPct val="118000"/>
              </a:lnSpc>
              <a:spcBef>
                <a:spcPts val="0"/>
              </a:spcBef>
              <a:spcAft>
                <a:spcPts val="600"/>
              </a:spcAft>
            </a:pPr>
            <a:r>
              <a:rPr lang="en-US" sz="4500" b="1" kern="1400" dirty="0">
                <a:solidFill>
                  <a:schemeClr val="bg1"/>
                </a:solidFill>
                <a:effectLst/>
                <a:latin typeface="Calibri" panose="020F0502020204030204" pitchFamily="34" charset="0"/>
                <a:ea typeface="Times New Roman" panose="02020603050405020304" pitchFamily="18" charset="0"/>
              </a:rPr>
              <a:t>Who I</a:t>
            </a:r>
            <a:r>
              <a:rPr lang="en-US" sz="4500" b="1" kern="1400" dirty="0">
                <a:solidFill>
                  <a:schemeClr val="bg1"/>
                </a:solidFill>
                <a:latin typeface="Calibri" panose="020F0502020204030204" pitchFamily="34" charset="0"/>
                <a:ea typeface="Times New Roman" panose="02020603050405020304" pitchFamily="18" charset="0"/>
              </a:rPr>
              <a:t>s</a:t>
            </a:r>
            <a:r>
              <a:rPr lang="en-US" sz="4500" b="1" kern="1400" dirty="0">
                <a:solidFill>
                  <a:schemeClr val="bg1"/>
                </a:solidFill>
                <a:effectLst/>
                <a:latin typeface="Calibri" panose="020F0502020204030204" pitchFamily="34" charset="0"/>
                <a:ea typeface="Times New Roman" panose="02020603050405020304" pitchFamily="18" charset="0"/>
              </a:rPr>
              <a:t> ITRC?</a:t>
            </a:r>
          </a:p>
        </p:txBody>
      </p:sp>
      <p:sp>
        <p:nvSpPr>
          <p:cNvPr id="31" name="AutoShape 11">
            <a:extLst>
              <a:ext uri="{FF2B5EF4-FFF2-40B4-BE49-F238E27FC236}">
                <a16:creationId xmlns:a16="http://schemas.microsoft.com/office/drawing/2014/main" id="{C9B94771-8F65-A0F4-A96C-FC4FB999EC5E}"/>
              </a:ext>
            </a:extLst>
          </p:cNvPr>
          <p:cNvSpPr>
            <a:spLocks noChangeArrowheads="1"/>
          </p:cNvSpPr>
          <p:nvPr/>
        </p:nvSpPr>
        <p:spPr bwMode="auto">
          <a:xfrm>
            <a:off x="1132304" y="16131520"/>
            <a:ext cx="9044666" cy="866762"/>
          </a:xfrm>
          <a:prstGeom prst="roundRect">
            <a:avLst>
              <a:gd name="adj" fmla="val 16667"/>
            </a:avLst>
          </a:prstGeom>
          <a:solidFill>
            <a:srgbClr val="DF7A1C"/>
          </a:solidFill>
          <a:ln w="25400">
            <a:solidFill>
              <a:schemeClr val="accent2"/>
            </a:solidFill>
            <a:round/>
            <a:headEnd/>
            <a:tailEnd/>
          </a:ln>
          <a:effectLst/>
        </p:spPr>
        <p:txBody>
          <a:bodyPr rot="0" vert="horz" wrap="square" lIns="36576" tIns="36576" rIns="36576" bIns="36576" anchor="t" anchorCtr="0" upright="1">
            <a:noAutofit/>
          </a:bodyPr>
          <a:lstStyle/>
          <a:p>
            <a:pPr marL="0" marR="0" algn="ctr" hangingPunct="0">
              <a:lnSpc>
                <a:spcPct val="118000"/>
              </a:lnSpc>
              <a:spcBef>
                <a:spcPts val="0"/>
              </a:spcBef>
              <a:spcAft>
                <a:spcPts val="600"/>
              </a:spcAft>
            </a:pPr>
            <a:r>
              <a:rPr lang="en-US" sz="4500" b="1" kern="1400" dirty="0">
                <a:solidFill>
                  <a:schemeClr val="bg1"/>
                </a:solidFill>
                <a:effectLst/>
                <a:latin typeface="Calibri" panose="020F0502020204030204" pitchFamily="34" charset="0"/>
                <a:ea typeface="Times New Roman" panose="02020603050405020304" pitchFamily="18" charset="0"/>
              </a:rPr>
              <a:t>Why Should I Care?</a:t>
            </a:r>
          </a:p>
        </p:txBody>
      </p:sp>
      <p:sp>
        <p:nvSpPr>
          <p:cNvPr id="34" name="TextBox 33">
            <a:extLst>
              <a:ext uri="{FF2B5EF4-FFF2-40B4-BE49-F238E27FC236}">
                <a16:creationId xmlns:a16="http://schemas.microsoft.com/office/drawing/2014/main" id="{22416D14-597C-E531-8057-6F9B9819CE4C}"/>
              </a:ext>
            </a:extLst>
          </p:cNvPr>
          <p:cNvSpPr txBox="1"/>
          <p:nvPr/>
        </p:nvSpPr>
        <p:spPr>
          <a:xfrm>
            <a:off x="1213404" y="16980138"/>
            <a:ext cx="9149795" cy="3785652"/>
          </a:xfrm>
          <a:prstGeom prst="rect">
            <a:avLst/>
          </a:prstGeom>
          <a:noFill/>
        </p:spPr>
        <p:txBody>
          <a:bodyPr wrap="square" rtlCol="0">
            <a:spAutoFit/>
          </a:bodyPr>
          <a:lstStyle/>
          <a:p>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Microplastics are ubiquitous in the environment. They have been found in the air we breathe, the water we drink, and the food we consume. Microplastics pose a potential risk to humans and wildlife through exposure to the chemicals in plastic and through physical impact.  In response to this emerging environmental issue, the ITRC created a </a:t>
            </a:r>
            <a:r>
              <a:rPr lang="en-US" sz="2400" b="1" i="1" dirty="0">
                <a:solidFill>
                  <a:srgbClr val="006595"/>
                </a:solidFill>
                <a:latin typeface="Roboto" panose="02000000000000000000" pitchFamily="2" charset="0"/>
                <a:ea typeface="Roboto" panose="02000000000000000000" pitchFamily="2" charset="0"/>
                <a:cs typeface="Roboto" panose="02000000000000000000" pitchFamily="2" charset="0"/>
              </a:rPr>
              <a:t>Microplastics Team,</a:t>
            </a: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 comprising experts from city, state, tribal, and federal agencies, as well as the private sector and academia, to develop guidance that provides an understanding of microplastics and the state of the applied science.</a:t>
            </a:r>
            <a:r>
              <a:rPr lang="en-US" sz="2400" b="1" strike="sngStrike" dirty="0">
                <a:solidFill>
                  <a:srgbClr val="006595"/>
                </a:solidFill>
                <a:highlight>
                  <a:srgbClr val="FFFF00"/>
                </a:highlight>
                <a:latin typeface="Roboto" panose="02000000000000000000" pitchFamily="2" charset="0"/>
                <a:ea typeface="Roboto" panose="02000000000000000000" pitchFamily="2" charset="0"/>
                <a:cs typeface="Roboto" panose="02000000000000000000" pitchFamily="2" charset="0"/>
              </a:rPr>
              <a:t> </a:t>
            </a:r>
          </a:p>
        </p:txBody>
      </p:sp>
      <p:pic>
        <p:nvPicPr>
          <p:cNvPr id="35" name="Picture 34">
            <a:extLst>
              <a:ext uri="{FF2B5EF4-FFF2-40B4-BE49-F238E27FC236}">
                <a16:creationId xmlns:a16="http://schemas.microsoft.com/office/drawing/2014/main" id="{693FA4FD-A83F-CB47-6B2A-6450125C9FEE}"/>
              </a:ext>
            </a:extLst>
          </p:cNvPr>
          <p:cNvPicPr>
            <a:picLocks noChangeAspect="1"/>
          </p:cNvPicPr>
          <p:nvPr/>
        </p:nvPicPr>
        <p:blipFill>
          <a:blip r:embed="rId5">
            <a:extLst>
              <a:ext uri="{28A0092B-C50C-407E-A947-70E740481C1C}">
                <a14:useLocalDpi xmlns:a14="http://schemas.microsoft.com/office/drawing/2010/main" val="0"/>
              </a:ext>
            </a:extLst>
          </a:blip>
          <a:srcRect t="48898"/>
          <a:stretch>
            <a:fillRect/>
          </a:stretch>
        </p:blipFill>
        <p:spPr bwMode="auto">
          <a:xfrm>
            <a:off x="22799040" y="-2983"/>
            <a:ext cx="8695184" cy="403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6" name="AutoShape 11">
            <a:extLst>
              <a:ext uri="{FF2B5EF4-FFF2-40B4-BE49-F238E27FC236}">
                <a16:creationId xmlns:a16="http://schemas.microsoft.com/office/drawing/2014/main" id="{D003A9C1-7158-D4A2-0D10-A540B6BB783F}"/>
              </a:ext>
            </a:extLst>
          </p:cNvPr>
          <p:cNvSpPr>
            <a:spLocks noChangeArrowheads="1"/>
          </p:cNvSpPr>
          <p:nvPr/>
        </p:nvSpPr>
        <p:spPr bwMode="auto">
          <a:xfrm>
            <a:off x="1132304" y="10044475"/>
            <a:ext cx="9230895" cy="866762"/>
          </a:xfrm>
          <a:prstGeom prst="roundRect">
            <a:avLst>
              <a:gd name="adj" fmla="val 16667"/>
            </a:avLst>
          </a:prstGeom>
          <a:solidFill>
            <a:schemeClr val="accent2"/>
          </a:solidFill>
          <a:ln w="25400">
            <a:solidFill>
              <a:srgbClr val="DF7A1C"/>
            </a:solidFill>
            <a:round/>
            <a:headEnd/>
            <a:tailEnd/>
          </a:ln>
          <a:effectLst/>
        </p:spPr>
        <p:txBody>
          <a:bodyPr rot="0" vert="horz" wrap="square" lIns="36576" tIns="36576" rIns="36576" bIns="36576" anchor="t" anchorCtr="0" upright="1">
            <a:noAutofit/>
          </a:bodyPr>
          <a:lstStyle/>
          <a:p>
            <a:pPr algn="ctr" hangingPunct="0">
              <a:lnSpc>
                <a:spcPct val="118000"/>
              </a:lnSpc>
              <a:spcAft>
                <a:spcPts val="600"/>
              </a:spcAft>
            </a:pPr>
            <a:r>
              <a:rPr lang="en-US" sz="4500" b="1" kern="1400" dirty="0">
                <a:solidFill>
                  <a:schemeClr val="bg1"/>
                </a:solidFill>
                <a:latin typeface="Calibri" panose="020F0502020204030204" pitchFamily="34" charset="0"/>
                <a:ea typeface="Times New Roman" panose="02020603050405020304" pitchFamily="18" charset="0"/>
              </a:rPr>
              <a:t>What Are Microplastics?</a:t>
            </a:r>
          </a:p>
          <a:p>
            <a:pPr marL="0" marR="0" algn="ctr" hangingPunct="0">
              <a:lnSpc>
                <a:spcPct val="118000"/>
              </a:lnSpc>
              <a:spcBef>
                <a:spcPts val="0"/>
              </a:spcBef>
              <a:spcAft>
                <a:spcPts val="600"/>
              </a:spcAft>
            </a:pPr>
            <a:endParaRPr lang="en-US" sz="4500" b="1" kern="1400" dirty="0">
              <a:solidFill>
                <a:schemeClr val="bg1"/>
              </a:solidFill>
              <a:effectLst/>
              <a:latin typeface="Calibri" panose="020F0502020204030204" pitchFamily="34" charset="0"/>
              <a:ea typeface="Times New Roman" panose="02020603050405020304" pitchFamily="18" charset="0"/>
            </a:endParaRPr>
          </a:p>
        </p:txBody>
      </p:sp>
      <p:sp>
        <p:nvSpPr>
          <p:cNvPr id="37" name="TextBox 36">
            <a:extLst>
              <a:ext uri="{FF2B5EF4-FFF2-40B4-BE49-F238E27FC236}">
                <a16:creationId xmlns:a16="http://schemas.microsoft.com/office/drawing/2014/main" id="{8A44FABA-668C-81C4-EB56-D83FA640F008}"/>
              </a:ext>
            </a:extLst>
          </p:cNvPr>
          <p:cNvSpPr txBox="1"/>
          <p:nvPr/>
        </p:nvSpPr>
        <p:spPr>
          <a:xfrm>
            <a:off x="19572279" y="5701518"/>
            <a:ext cx="10671691" cy="4524315"/>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1 - Introduces the topic of microplastics</a:t>
            </a:r>
          </a:p>
          <a:p>
            <a:pPr marL="342900" indent="-342900">
              <a:buFont typeface="Wingdings" panose="05000000000000000000" pitchFamily="2" charset="2"/>
              <a:buChar char="v"/>
              <a:tabLst>
                <a:tab pos="1889125" algn="l"/>
              </a:tabLst>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2 - Information on how microplastics move and where they 	can 	be found in the environment</a:t>
            </a:r>
          </a:p>
          <a:p>
            <a:pPr marL="342900" indent="-342900">
              <a:buFont typeface="Wingdings" panose="05000000000000000000" pitchFamily="2" charset="2"/>
              <a:buChar char="v"/>
              <a:tabLst>
                <a:tab pos="1889125" algn="l"/>
              </a:tabLst>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3 - Sampling and analysis considerations, including a 	Microplastics Sampling Method Selection Tool that allows 	users 	to filter identified techniques by media and particle size 	range of interest</a:t>
            </a:r>
          </a:p>
          <a:p>
            <a:pPr marL="342900" indent="-342900">
              <a:buFont typeface="Wingdings" panose="05000000000000000000" pitchFamily="2" charset="2"/>
              <a:buChar char="v"/>
              <a:tabLst>
                <a:tab pos="1889125" algn="l"/>
              </a:tabLst>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4 - Information on human health and environmental effects </a:t>
            </a:r>
          </a:p>
          <a:p>
            <a:pPr marL="342900" indent="-342900">
              <a:buFont typeface="Wingdings" panose="05000000000000000000" pitchFamily="2" charset="2"/>
              <a:buChar char="v"/>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5 - Summary of current laws and regulations</a:t>
            </a:r>
          </a:p>
          <a:p>
            <a:pPr marL="342900" indent="-342900">
              <a:buFont typeface="Wingdings" panose="05000000000000000000" pitchFamily="2" charset="2"/>
              <a:buChar char="v"/>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6 - Technologies for abating and mitigating microplastics </a:t>
            </a:r>
          </a:p>
          <a:p>
            <a:pPr marL="342900" indent="-342900">
              <a:buFont typeface="Wingdings" panose="05000000000000000000" pitchFamily="2" charset="2"/>
              <a:buChar char="v"/>
              <a:tabLst>
                <a:tab pos="1889125" algn="l"/>
              </a:tabLst>
            </a:pP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Section 7 - Current data gaps and recommendations for future research 	and regulatory actions</a:t>
            </a:r>
          </a:p>
        </p:txBody>
      </p:sp>
      <p:sp>
        <p:nvSpPr>
          <p:cNvPr id="40" name="AutoShape 11">
            <a:extLst>
              <a:ext uri="{FF2B5EF4-FFF2-40B4-BE49-F238E27FC236}">
                <a16:creationId xmlns:a16="http://schemas.microsoft.com/office/drawing/2014/main" id="{BF846FD1-554F-570F-7496-1FBB1182ED2E}"/>
              </a:ext>
            </a:extLst>
          </p:cNvPr>
          <p:cNvSpPr>
            <a:spLocks noChangeArrowheads="1"/>
          </p:cNvSpPr>
          <p:nvPr/>
        </p:nvSpPr>
        <p:spPr bwMode="auto">
          <a:xfrm>
            <a:off x="31280035" y="4627356"/>
            <a:ext cx="10696366" cy="866762"/>
          </a:xfrm>
          <a:prstGeom prst="roundRect">
            <a:avLst>
              <a:gd name="adj" fmla="val 16667"/>
            </a:avLst>
          </a:prstGeom>
          <a:solidFill>
            <a:srgbClr val="DF7A1C"/>
          </a:solidFill>
          <a:ln w="25400">
            <a:solidFill>
              <a:srgbClr val="DF7A1C"/>
            </a:solidFill>
            <a:round/>
            <a:headEnd/>
            <a:tailEnd/>
          </a:ln>
          <a:effectLst/>
        </p:spPr>
        <p:txBody>
          <a:bodyPr rot="0" vert="horz" wrap="square" lIns="36576" tIns="36576" rIns="36576" bIns="36576" anchor="t" anchorCtr="0" upright="1">
            <a:noAutofit/>
          </a:bodyPr>
          <a:lstStyle/>
          <a:p>
            <a:pPr marL="0" marR="0" algn="ctr" hangingPunct="0">
              <a:lnSpc>
                <a:spcPct val="118000"/>
              </a:lnSpc>
              <a:spcBef>
                <a:spcPts val="0"/>
              </a:spcBef>
              <a:spcAft>
                <a:spcPts val="600"/>
              </a:spcAft>
            </a:pPr>
            <a:r>
              <a:rPr lang="en-US" sz="4500" b="1" kern="1400" dirty="0">
                <a:solidFill>
                  <a:schemeClr val="bg1"/>
                </a:solidFill>
                <a:effectLst/>
                <a:latin typeface="Calibri" panose="020F0502020204030204" pitchFamily="34" charset="0"/>
                <a:ea typeface="Times New Roman" panose="02020603050405020304" pitchFamily="18" charset="0"/>
              </a:rPr>
              <a:t>Where Can I Find it?</a:t>
            </a:r>
          </a:p>
        </p:txBody>
      </p:sp>
      <p:sp>
        <p:nvSpPr>
          <p:cNvPr id="41" name="TextBox 40">
            <a:extLst>
              <a:ext uri="{FF2B5EF4-FFF2-40B4-BE49-F238E27FC236}">
                <a16:creationId xmlns:a16="http://schemas.microsoft.com/office/drawing/2014/main" id="{8B2D643A-F953-928C-0944-732F2B52B6CB}"/>
              </a:ext>
            </a:extLst>
          </p:cNvPr>
          <p:cNvSpPr txBox="1"/>
          <p:nvPr/>
        </p:nvSpPr>
        <p:spPr>
          <a:xfrm>
            <a:off x="31280033" y="5629901"/>
            <a:ext cx="10620155" cy="474746"/>
          </a:xfrm>
          <a:prstGeom prst="rect">
            <a:avLst/>
          </a:prstGeom>
          <a:noFill/>
        </p:spPr>
        <p:txBody>
          <a:bodyPr wrap="square" rtlCol="0">
            <a:spAutoFit/>
          </a:bodyPr>
          <a:lstStyle/>
          <a:p>
            <a:pPr algn="ct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https://mp-1.itrcweb.org/</a:t>
            </a: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        </a:t>
            </a:r>
          </a:p>
        </p:txBody>
      </p:sp>
      <p:sp>
        <p:nvSpPr>
          <p:cNvPr id="42" name="AutoShape 11">
            <a:extLst>
              <a:ext uri="{FF2B5EF4-FFF2-40B4-BE49-F238E27FC236}">
                <a16:creationId xmlns:a16="http://schemas.microsoft.com/office/drawing/2014/main" id="{2F229B95-3F1F-D760-E22E-139892995652}"/>
              </a:ext>
            </a:extLst>
          </p:cNvPr>
          <p:cNvSpPr>
            <a:spLocks noChangeArrowheads="1"/>
          </p:cNvSpPr>
          <p:nvPr/>
        </p:nvSpPr>
        <p:spPr bwMode="auto">
          <a:xfrm>
            <a:off x="31302147" y="6264128"/>
            <a:ext cx="10620155" cy="866762"/>
          </a:xfrm>
          <a:prstGeom prst="roundRect">
            <a:avLst>
              <a:gd name="adj" fmla="val 16667"/>
            </a:avLst>
          </a:prstGeom>
          <a:solidFill>
            <a:schemeClr val="accent2"/>
          </a:solidFill>
          <a:ln w="25400">
            <a:solidFill>
              <a:srgbClr val="DF7A1C"/>
            </a:solidFill>
            <a:round/>
            <a:headEnd/>
            <a:tailEnd/>
          </a:ln>
          <a:effectLst/>
        </p:spPr>
        <p:txBody>
          <a:bodyPr rot="0" vert="horz" wrap="square" lIns="36576" tIns="36576" rIns="36576" bIns="36576" anchor="t" anchorCtr="0" upright="1">
            <a:noAutofit/>
          </a:bodyPr>
          <a:lstStyle/>
          <a:p>
            <a:pPr marL="0" marR="0" algn="ctr" hangingPunct="0">
              <a:lnSpc>
                <a:spcPct val="118000"/>
              </a:lnSpc>
              <a:spcBef>
                <a:spcPts val="0"/>
              </a:spcBef>
              <a:spcAft>
                <a:spcPts val="600"/>
              </a:spcAft>
            </a:pPr>
            <a:r>
              <a:rPr lang="en-US" sz="4500" b="1" kern="1400" dirty="0">
                <a:solidFill>
                  <a:schemeClr val="bg1"/>
                </a:solidFill>
                <a:effectLst/>
                <a:latin typeface="Calibri" panose="020F0502020204030204" pitchFamily="34" charset="0"/>
                <a:ea typeface="Times New Roman" panose="02020603050405020304" pitchFamily="18" charset="0"/>
              </a:rPr>
              <a:t>What’s Next?</a:t>
            </a:r>
          </a:p>
        </p:txBody>
      </p:sp>
      <p:sp>
        <p:nvSpPr>
          <p:cNvPr id="43" name="TextBox 42">
            <a:extLst>
              <a:ext uri="{FF2B5EF4-FFF2-40B4-BE49-F238E27FC236}">
                <a16:creationId xmlns:a16="http://schemas.microsoft.com/office/drawing/2014/main" id="{A70872C4-BF6F-ACC7-ECA1-75264753A643}"/>
              </a:ext>
            </a:extLst>
          </p:cNvPr>
          <p:cNvSpPr txBox="1"/>
          <p:nvPr/>
        </p:nvSpPr>
        <p:spPr>
          <a:xfrm>
            <a:off x="31280033" y="7296494"/>
            <a:ext cx="10483363" cy="1938992"/>
          </a:xfrm>
          <a:prstGeom prst="rect">
            <a:avLst/>
          </a:prstGeom>
          <a:noFill/>
        </p:spPr>
        <p:txBody>
          <a:bodyPr wrap="square" rtlCol="0">
            <a:spAutoFit/>
          </a:bodyPr>
          <a:lstStyle/>
          <a:p>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Online trainings on the guidance document are provided quarterly through USEPA CLU-IN platform (</a:t>
            </a: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hlinkClick r:id="rId7"/>
              </a:rPr>
              <a:t>https://www.clu-in.org/conf/itrc/Microplastics</a:t>
            </a:r>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 ITRC developed an outreach toolkit and encourages its use to communicate microplastics issues to decision-makers and members of the public. The toolkit is available online.</a:t>
            </a:r>
          </a:p>
        </p:txBody>
      </p:sp>
      <p:sp>
        <p:nvSpPr>
          <p:cNvPr id="44" name="AutoShape 11">
            <a:extLst>
              <a:ext uri="{FF2B5EF4-FFF2-40B4-BE49-F238E27FC236}">
                <a16:creationId xmlns:a16="http://schemas.microsoft.com/office/drawing/2014/main" id="{6FB7CEE5-1F41-B2E1-B5D9-E9F8C16D847E}"/>
              </a:ext>
            </a:extLst>
          </p:cNvPr>
          <p:cNvSpPr>
            <a:spLocks noChangeArrowheads="1"/>
          </p:cNvSpPr>
          <p:nvPr/>
        </p:nvSpPr>
        <p:spPr bwMode="auto">
          <a:xfrm>
            <a:off x="19572280" y="4650455"/>
            <a:ext cx="10696367" cy="866762"/>
          </a:xfrm>
          <a:prstGeom prst="roundRect">
            <a:avLst>
              <a:gd name="adj" fmla="val 16667"/>
            </a:avLst>
          </a:prstGeom>
          <a:solidFill>
            <a:schemeClr val="accent2"/>
          </a:solidFill>
          <a:ln w="25400">
            <a:solidFill>
              <a:srgbClr val="DF7A1C"/>
            </a:solidFill>
            <a:round/>
            <a:headEnd/>
            <a:tailEnd/>
          </a:ln>
          <a:effectLst/>
        </p:spPr>
        <p:txBody>
          <a:bodyPr rot="0" vert="horz" wrap="square" lIns="36576" tIns="36576" rIns="36576" bIns="36576" anchor="t" anchorCtr="0" upright="1">
            <a:noAutofit/>
          </a:bodyPr>
          <a:lstStyle/>
          <a:p>
            <a:pPr marL="0" marR="0" algn="ctr" hangingPunct="0">
              <a:lnSpc>
                <a:spcPct val="118000"/>
              </a:lnSpc>
              <a:spcBef>
                <a:spcPts val="0"/>
              </a:spcBef>
              <a:spcAft>
                <a:spcPts val="600"/>
              </a:spcAft>
            </a:pPr>
            <a:r>
              <a:rPr lang="en-US" sz="4500" b="1" kern="1400" dirty="0">
                <a:solidFill>
                  <a:schemeClr val="bg1"/>
                </a:solidFill>
                <a:latin typeface="Calibri" panose="020F0502020204030204" pitchFamily="34" charset="0"/>
                <a:ea typeface="Times New Roman" panose="02020603050405020304" pitchFamily="18" charset="0"/>
              </a:rPr>
              <a:t>What’s in the Guidance?</a:t>
            </a:r>
            <a:endParaRPr lang="en-US" sz="4500" b="1" kern="1400" dirty="0">
              <a:solidFill>
                <a:schemeClr val="bg1"/>
              </a:solidFill>
              <a:effectLst/>
              <a:latin typeface="Calibri" panose="020F0502020204030204" pitchFamily="34" charset="0"/>
              <a:ea typeface="Times New Roman" panose="02020603050405020304" pitchFamily="18" charset="0"/>
            </a:endParaRPr>
          </a:p>
        </p:txBody>
      </p:sp>
      <p:sp>
        <p:nvSpPr>
          <p:cNvPr id="45" name="TextBox 44">
            <a:extLst>
              <a:ext uri="{FF2B5EF4-FFF2-40B4-BE49-F238E27FC236}">
                <a16:creationId xmlns:a16="http://schemas.microsoft.com/office/drawing/2014/main" id="{23E37A6C-BB66-99CE-E477-7DCD4C2E351C}"/>
              </a:ext>
            </a:extLst>
          </p:cNvPr>
          <p:cNvSpPr txBox="1"/>
          <p:nvPr/>
        </p:nvSpPr>
        <p:spPr>
          <a:xfrm>
            <a:off x="1132304" y="10951444"/>
            <a:ext cx="9455573" cy="5139869"/>
          </a:xfrm>
          <a:prstGeom prst="rect">
            <a:avLst/>
          </a:prstGeom>
          <a:noFill/>
        </p:spPr>
        <p:txBody>
          <a:bodyPr wrap="square" rtlCol="0">
            <a:spAutoFit/>
          </a:bodyPr>
          <a:lstStyle/>
          <a:p>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Microplastics are particles that are greater than 1 nanometer (nm) and less than 5 millimeters (mm) in their longest dimension and comprised of solid polymeric materials to which chemical additives or other substances may have been added. Polymers that are derived in nature that have not been chemically modified (other than by hydrolysis) are excluded. This definition includes nanoplastics, which range from 1 nm to 1,000 nm. </a:t>
            </a:r>
            <a:endParaRPr lang="en-US" sz="1600" b="1" dirty="0">
              <a:solidFill>
                <a:srgbClr val="006595"/>
              </a:solidFill>
              <a:latin typeface="Roboto" panose="02000000000000000000" pitchFamily="2" charset="0"/>
              <a:ea typeface="Roboto" panose="02000000000000000000" pitchFamily="2" charset="0"/>
              <a:cs typeface="Roboto" panose="02000000000000000000" pitchFamily="2" charset="0"/>
            </a:endParaRPr>
          </a:p>
          <a:p>
            <a:endParaRPr lang="en-US" sz="1600" b="1" dirty="0">
              <a:solidFill>
                <a:srgbClr val="006595"/>
              </a:solidFill>
              <a:latin typeface="Roboto" panose="02000000000000000000" pitchFamily="2" charset="0"/>
              <a:ea typeface="Roboto" panose="02000000000000000000" pitchFamily="2" charset="0"/>
              <a:cs typeface="Roboto" panose="02000000000000000000" pitchFamily="2" charset="0"/>
            </a:endParaRPr>
          </a:p>
          <a:p>
            <a:r>
              <a:rPr lang="en-US" sz="2400" b="1" dirty="0">
                <a:solidFill>
                  <a:srgbClr val="006595"/>
                </a:solidFill>
                <a:latin typeface="Roboto" panose="02000000000000000000" pitchFamily="2" charset="0"/>
                <a:ea typeface="Roboto" panose="02000000000000000000" pitchFamily="2" charset="0"/>
                <a:cs typeface="Roboto" panose="02000000000000000000" pitchFamily="2" charset="0"/>
              </a:rPr>
              <a:t>Microplastics in the environment are classified as primary or secondary. Primary microplastics are generated by plastic pellet production facilities and manufacturing facilities as a component of industrial or commercial products. Secondary microplastics are created through physical, chemical, and biological alteration/degradation of larger pieces of plastic.</a:t>
            </a:r>
          </a:p>
        </p:txBody>
      </p:sp>
      <p:pic>
        <p:nvPicPr>
          <p:cNvPr id="46" name="Picture 45">
            <a:extLst>
              <a:ext uri="{FF2B5EF4-FFF2-40B4-BE49-F238E27FC236}">
                <a16:creationId xmlns:a16="http://schemas.microsoft.com/office/drawing/2014/main" id="{FBB0C7C2-2648-6991-79C9-B415E4B313DB}"/>
              </a:ext>
            </a:extLst>
          </p:cNvPr>
          <p:cNvPicPr>
            <a:picLocks noChangeAspect="1"/>
          </p:cNvPicPr>
          <p:nvPr/>
        </p:nvPicPr>
        <p:blipFill>
          <a:blip r:embed="rId8"/>
          <a:stretch>
            <a:fillRect/>
          </a:stretch>
        </p:blipFill>
        <p:spPr>
          <a:xfrm>
            <a:off x="31280033" y="9746519"/>
            <a:ext cx="10494501" cy="9181311"/>
          </a:xfrm>
          <a:prstGeom prst="rect">
            <a:avLst/>
          </a:prstGeom>
        </p:spPr>
      </p:pic>
      <p:pic>
        <p:nvPicPr>
          <p:cNvPr id="47" name="Picture 46">
            <a:extLst>
              <a:ext uri="{FF2B5EF4-FFF2-40B4-BE49-F238E27FC236}">
                <a16:creationId xmlns:a16="http://schemas.microsoft.com/office/drawing/2014/main" id="{EC5AC807-28E3-3223-017D-306DE1D54066}"/>
              </a:ext>
            </a:extLst>
          </p:cNvPr>
          <p:cNvPicPr>
            <a:picLocks noChangeAspect="1"/>
          </p:cNvPicPr>
          <p:nvPr/>
        </p:nvPicPr>
        <p:blipFill>
          <a:blip r:embed="rId9"/>
          <a:srcRect/>
          <a:stretch/>
        </p:blipFill>
        <p:spPr>
          <a:xfrm>
            <a:off x="11135293" y="15948747"/>
            <a:ext cx="7638786" cy="3975979"/>
          </a:xfrm>
          <a:prstGeom prst="rect">
            <a:avLst/>
          </a:prstGeom>
        </p:spPr>
      </p:pic>
      <p:pic>
        <p:nvPicPr>
          <p:cNvPr id="49" name="Picture 48">
            <a:extLst>
              <a:ext uri="{FF2B5EF4-FFF2-40B4-BE49-F238E27FC236}">
                <a16:creationId xmlns:a16="http://schemas.microsoft.com/office/drawing/2014/main" id="{89E25030-E495-B46B-8D68-3A363A35D1D1}"/>
              </a:ext>
            </a:extLst>
          </p:cNvPr>
          <p:cNvPicPr>
            <a:picLocks noChangeAspect="1"/>
          </p:cNvPicPr>
          <p:nvPr/>
        </p:nvPicPr>
        <p:blipFill rotWithShape="1">
          <a:blip r:embed="rId10"/>
          <a:srcRect l="1196" t="2518" r="11054" b="28019"/>
          <a:stretch/>
        </p:blipFill>
        <p:spPr>
          <a:xfrm>
            <a:off x="11135293" y="12561287"/>
            <a:ext cx="7590402" cy="3007317"/>
          </a:xfrm>
          <a:prstGeom prst="rect">
            <a:avLst/>
          </a:prstGeom>
          <a:ln w="28575">
            <a:solidFill>
              <a:schemeClr val="tx1"/>
            </a:solidFill>
          </a:ln>
        </p:spPr>
      </p:pic>
      <p:grpSp>
        <p:nvGrpSpPr>
          <p:cNvPr id="5" name="Group 4">
            <a:extLst>
              <a:ext uri="{FF2B5EF4-FFF2-40B4-BE49-F238E27FC236}">
                <a16:creationId xmlns:a16="http://schemas.microsoft.com/office/drawing/2014/main" id="{0BB94D62-DA24-69B4-A10D-C728DFF5A7B4}"/>
              </a:ext>
            </a:extLst>
          </p:cNvPr>
          <p:cNvGrpSpPr/>
          <p:nvPr/>
        </p:nvGrpSpPr>
        <p:grpSpPr>
          <a:xfrm>
            <a:off x="11135293" y="4577866"/>
            <a:ext cx="7638788" cy="7922373"/>
            <a:chOff x="17993393" y="5471723"/>
            <a:chExt cx="6314409" cy="7387434"/>
          </a:xfrm>
        </p:grpSpPr>
        <p:pic>
          <p:nvPicPr>
            <p:cNvPr id="48" name="Picture 47">
              <a:extLst>
                <a:ext uri="{FF2B5EF4-FFF2-40B4-BE49-F238E27FC236}">
                  <a16:creationId xmlns:a16="http://schemas.microsoft.com/office/drawing/2014/main" id="{0A7FC503-31B8-AC89-F3F4-95F6AB5F4029}"/>
                </a:ext>
              </a:extLst>
            </p:cNvPr>
            <p:cNvPicPr>
              <a:picLocks noChangeAspect="1"/>
            </p:cNvPicPr>
            <p:nvPr/>
          </p:nvPicPr>
          <p:blipFill>
            <a:blip r:embed="rId11"/>
            <a:stretch>
              <a:fillRect/>
            </a:stretch>
          </p:blipFill>
          <p:spPr>
            <a:xfrm>
              <a:off x="17993393" y="5471723"/>
              <a:ext cx="6314409" cy="7110435"/>
            </a:xfrm>
            <a:prstGeom prst="rect">
              <a:avLst/>
            </a:prstGeom>
          </p:spPr>
        </p:pic>
        <p:sp>
          <p:nvSpPr>
            <p:cNvPr id="2" name="TextBox 1">
              <a:extLst>
                <a:ext uri="{FF2B5EF4-FFF2-40B4-BE49-F238E27FC236}">
                  <a16:creationId xmlns:a16="http://schemas.microsoft.com/office/drawing/2014/main" id="{DAECADB9-F04D-73A2-1BA0-FF5C7FF47964}"/>
                </a:ext>
              </a:extLst>
            </p:cNvPr>
            <p:cNvSpPr txBox="1"/>
            <p:nvPr/>
          </p:nvSpPr>
          <p:spPr>
            <a:xfrm>
              <a:off x="18012307" y="12582158"/>
              <a:ext cx="6295493"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cs typeface="Roboto" panose="02000000000000000000" pitchFamily="2" charset="0"/>
                </a:rPr>
                <a:t>State survey data current as of June 2021</a:t>
              </a:r>
            </a:p>
          </p:txBody>
        </p:sp>
      </p:grpSp>
      <p:sp>
        <p:nvSpPr>
          <p:cNvPr id="16" name="TextBox 15">
            <a:extLst>
              <a:ext uri="{FF2B5EF4-FFF2-40B4-BE49-F238E27FC236}">
                <a16:creationId xmlns:a16="http://schemas.microsoft.com/office/drawing/2014/main" id="{8AB304B7-51DD-539F-023B-C61C72256360}"/>
              </a:ext>
            </a:extLst>
          </p:cNvPr>
          <p:cNvSpPr txBox="1"/>
          <p:nvPr/>
        </p:nvSpPr>
        <p:spPr>
          <a:xfrm>
            <a:off x="33324542" y="18999146"/>
            <a:ext cx="6793794" cy="307777"/>
          </a:xfrm>
          <a:prstGeom prst="rect">
            <a:avLst/>
          </a:prstGeom>
          <a:noFill/>
        </p:spPr>
        <p:txBody>
          <a:bodyPr wrap="square" rtlCol="0">
            <a:spAutoFit/>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Movement of microplastics in surface waters.</a:t>
            </a:r>
          </a:p>
        </p:txBody>
      </p:sp>
      <p:pic>
        <p:nvPicPr>
          <p:cNvPr id="33" name="Picture 32">
            <a:extLst>
              <a:ext uri="{FF2B5EF4-FFF2-40B4-BE49-F238E27FC236}">
                <a16:creationId xmlns:a16="http://schemas.microsoft.com/office/drawing/2014/main" id="{0419AD8F-0BA5-7352-EC41-647F9A612FEF}"/>
              </a:ext>
            </a:extLst>
          </p:cNvPr>
          <p:cNvPicPr>
            <a:picLocks noChangeAspect="1"/>
          </p:cNvPicPr>
          <p:nvPr/>
        </p:nvPicPr>
        <p:blipFill>
          <a:blip r:embed="rId12"/>
          <a:stretch>
            <a:fillRect/>
          </a:stretch>
        </p:blipFill>
        <p:spPr>
          <a:xfrm>
            <a:off x="36079611" y="632332"/>
            <a:ext cx="3855888" cy="2858182"/>
          </a:xfrm>
          <a:prstGeom prst="rect">
            <a:avLst/>
          </a:prstGeom>
        </p:spPr>
      </p:pic>
      <p:sp>
        <p:nvSpPr>
          <p:cNvPr id="50" name="TextBox 49">
            <a:extLst>
              <a:ext uri="{FF2B5EF4-FFF2-40B4-BE49-F238E27FC236}">
                <a16:creationId xmlns:a16="http://schemas.microsoft.com/office/drawing/2014/main" id="{7CF5A2E9-84FD-EFFA-D45E-2B07F1CFDFEE}"/>
              </a:ext>
            </a:extLst>
          </p:cNvPr>
          <p:cNvSpPr txBox="1"/>
          <p:nvPr/>
        </p:nvSpPr>
        <p:spPr>
          <a:xfrm>
            <a:off x="20014501" y="19977181"/>
            <a:ext cx="9998840" cy="307777"/>
          </a:xfrm>
          <a:prstGeom prst="rect">
            <a:avLst/>
          </a:prstGeom>
          <a:noFill/>
        </p:spPr>
        <p:txBody>
          <a:bodyPr wrap="square" rtlCol="0">
            <a:spAutoFit/>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 Examples of primary and secondary microplastic sources.</a:t>
            </a:r>
          </a:p>
        </p:txBody>
      </p:sp>
      <p:sp>
        <p:nvSpPr>
          <p:cNvPr id="54" name="TextBox 53">
            <a:extLst>
              <a:ext uri="{FF2B5EF4-FFF2-40B4-BE49-F238E27FC236}">
                <a16:creationId xmlns:a16="http://schemas.microsoft.com/office/drawing/2014/main" id="{AD0A0BEC-FB30-BBB0-AAD3-1215BE3C0202}"/>
              </a:ext>
            </a:extLst>
          </p:cNvPr>
          <p:cNvSpPr txBox="1"/>
          <p:nvPr/>
        </p:nvSpPr>
        <p:spPr>
          <a:xfrm>
            <a:off x="11212971" y="19976717"/>
            <a:ext cx="7512724" cy="738664"/>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Examples of how some primary and secondary microplastics sources could result in microplastics entering the food chain at various trophic levels, potentially resulting in environmental and human exposures.</a:t>
            </a: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1BC95B7A-916D-E259-20D7-D70AE8100DCB}"/>
              </a:ext>
            </a:extLst>
          </p:cNvPr>
          <p:cNvSpPr txBox="1"/>
          <p:nvPr/>
        </p:nvSpPr>
        <p:spPr>
          <a:xfrm>
            <a:off x="30689550" y="19433706"/>
            <a:ext cx="11696700" cy="1200329"/>
          </a:xfrm>
          <a:prstGeom prst="rect">
            <a:avLst/>
          </a:prstGeom>
          <a:noFill/>
        </p:spPr>
        <p:txBody>
          <a:bodyPr wrap="square">
            <a:spAutoFit/>
          </a:bodyPr>
          <a:lstStyle/>
          <a:p>
            <a:r>
              <a:rPr lang="en-US" sz="1800" b="1" i="1" dirty="0">
                <a:solidFill>
                  <a:srgbClr val="006595"/>
                </a:solidFill>
                <a:effectLst/>
                <a:latin typeface="Roboto" panose="02000000000000000000" pitchFamily="2" charset="0"/>
                <a:ea typeface="Roboto" panose="02000000000000000000" pitchFamily="2" charset="0"/>
                <a:cs typeface="Roboto" panose="02000000000000000000" pitchFamily="2" charset="0"/>
              </a:rPr>
              <a:t>All figures on this poster are from the ITRC guidance document. ITRC has permission/copyright release forms from each of the creators of the images used. The views expressed in this presentation are those of the ITRC Microplastics Team and do not necessarily represent the views or policies of the USEPA or other associated government agencies.</a:t>
            </a:r>
            <a:endParaRPr lang="en-US" sz="1800" b="1" dirty="0">
              <a:solidFill>
                <a:srgbClr val="006595"/>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D005C779-4598-46DC-1C59-E36DEEB2CDC4}"/>
              </a:ext>
            </a:extLst>
          </p:cNvPr>
          <p:cNvPicPr>
            <a:picLocks noChangeAspect="1"/>
          </p:cNvPicPr>
          <p:nvPr/>
        </p:nvPicPr>
        <p:blipFill>
          <a:blip r:embed="rId13"/>
          <a:stretch>
            <a:fillRect/>
          </a:stretch>
        </p:blipFill>
        <p:spPr>
          <a:xfrm>
            <a:off x="19027010" y="170845"/>
            <a:ext cx="3740662" cy="3781156"/>
          </a:xfrm>
          <a:prstGeom prst="rect">
            <a:avLst/>
          </a:prstGeom>
        </p:spPr>
      </p:pic>
      <p:pic>
        <p:nvPicPr>
          <p:cNvPr id="10" name="Picture 9">
            <a:extLst>
              <a:ext uri="{FF2B5EF4-FFF2-40B4-BE49-F238E27FC236}">
                <a16:creationId xmlns:a16="http://schemas.microsoft.com/office/drawing/2014/main" id="{F0779F6B-3291-B46A-A354-C4D4011F02DD}"/>
              </a:ext>
            </a:extLst>
          </p:cNvPr>
          <p:cNvPicPr>
            <a:picLocks noChangeAspect="1"/>
          </p:cNvPicPr>
          <p:nvPr/>
        </p:nvPicPr>
        <p:blipFill>
          <a:blip r:embed="rId14"/>
          <a:stretch>
            <a:fillRect/>
          </a:stretch>
        </p:blipFill>
        <p:spPr>
          <a:xfrm>
            <a:off x="19919512" y="10566623"/>
            <a:ext cx="10001901" cy="9181311"/>
          </a:xfrm>
          <a:prstGeom prst="rect">
            <a:avLst/>
          </a:prstGeom>
          <a:ln w="28575">
            <a:solidFill>
              <a:schemeClr val="tx1"/>
            </a:solidFill>
          </a:ln>
        </p:spPr>
      </p:pic>
      <p:sp>
        <p:nvSpPr>
          <p:cNvPr id="3" name="TextBox 2">
            <a:extLst>
              <a:ext uri="{FF2B5EF4-FFF2-40B4-BE49-F238E27FC236}">
                <a16:creationId xmlns:a16="http://schemas.microsoft.com/office/drawing/2014/main" id="{A15C5D1F-D122-D336-B60F-0FD94D0F11C0}"/>
              </a:ext>
            </a:extLst>
          </p:cNvPr>
          <p:cNvSpPr txBox="1"/>
          <p:nvPr/>
        </p:nvSpPr>
        <p:spPr>
          <a:xfrm>
            <a:off x="11109790" y="15629652"/>
            <a:ext cx="7615905"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cs typeface="Roboto" panose="02000000000000000000" pitchFamily="2" charset="0"/>
              </a:rPr>
              <a:t>*enlarged to show detail</a:t>
            </a:r>
          </a:p>
        </p:txBody>
      </p:sp>
      <p:sp>
        <p:nvSpPr>
          <p:cNvPr id="6" name="TextBox 5">
            <a:extLst>
              <a:ext uri="{FF2B5EF4-FFF2-40B4-BE49-F238E27FC236}">
                <a16:creationId xmlns:a16="http://schemas.microsoft.com/office/drawing/2014/main" id="{F8733218-91EC-2D73-4B16-5C0A9735E1E4}"/>
              </a:ext>
            </a:extLst>
          </p:cNvPr>
          <p:cNvSpPr txBox="1"/>
          <p:nvPr/>
        </p:nvSpPr>
        <p:spPr>
          <a:xfrm>
            <a:off x="18398316" y="12517876"/>
            <a:ext cx="229405" cy="369332"/>
          </a:xfrm>
          <a:prstGeom prst="rect">
            <a:avLst/>
          </a:prstGeom>
          <a:noFill/>
        </p:spPr>
        <p:txBody>
          <a:bodyPr wrap="square" rtlCol="0">
            <a:spAutoFit/>
          </a:bodyPr>
          <a:lstStyle/>
          <a:p>
            <a:r>
              <a:rPr lang="en-US" dirty="0"/>
              <a:t>*</a:t>
            </a:r>
          </a:p>
        </p:txBody>
      </p:sp>
      <p:pic>
        <p:nvPicPr>
          <p:cNvPr id="13" name="Picture 12" descr="Image preview">
            <a:extLst>
              <a:ext uri="{FF2B5EF4-FFF2-40B4-BE49-F238E27FC236}">
                <a16:creationId xmlns:a16="http://schemas.microsoft.com/office/drawing/2014/main" id="{9332310F-D933-3A33-00CC-470AB098464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083580" y="131974"/>
            <a:ext cx="2751040" cy="3725372"/>
          </a:xfrm>
          <a:prstGeom prst="rect">
            <a:avLst/>
          </a:prstGeom>
          <a:noFill/>
          <a:ln>
            <a:noFill/>
          </a:ln>
        </p:spPr>
      </p:pic>
      <p:sp>
        <p:nvSpPr>
          <p:cNvPr id="21" name="TextBox 20">
            <a:extLst>
              <a:ext uri="{FF2B5EF4-FFF2-40B4-BE49-F238E27FC236}">
                <a16:creationId xmlns:a16="http://schemas.microsoft.com/office/drawing/2014/main" id="{1B3891C1-0004-30DA-1172-99D271DA3649}"/>
              </a:ext>
            </a:extLst>
          </p:cNvPr>
          <p:cNvSpPr txBox="1"/>
          <p:nvPr/>
        </p:nvSpPr>
        <p:spPr>
          <a:xfrm>
            <a:off x="38115897" y="3608797"/>
            <a:ext cx="1941557" cy="338554"/>
          </a:xfrm>
          <a:prstGeom prst="rect">
            <a:avLst/>
          </a:prstGeom>
          <a:noFill/>
        </p:spPr>
        <p:txBody>
          <a:bodyPr wrap="none" rtlCol="0">
            <a:spAutoFit/>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MP-1-21   07/2024</a:t>
            </a:r>
          </a:p>
        </p:txBody>
      </p:sp>
    </p:spTree>
    <p:extLst>
      <p:ext uri="{BB962C8B-B14F-4D97-AF65-F5344CB8AC3E}">
        <p14:creationId xmlns:p14="http://schemas.microsoft.com/office/powerpoint/2010/main" val="3608272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62740c-b43a-441d-80de-33770691cbe7" xsi:nil="true"/>
    <lcf76f155ced4ddcb4097134ff3c332f xmlns="b1c4d834-6e73-4b1f-b14d-15b491e2a4c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DEA751B618F24998E4E5DF76627EF6" ma:contentTypeVersion="16" ma:contentTypeDescription="Create a new document." ma:contentTypeScope="" ma:versionID="fb053d1b69cc1c430f86f6ae280b0174">
  <xsd:schema xmlns:xsd="http://www.w3.org/2001/XMLSchema" xmlns:xs="http://www.w3.org/2001/XMLSchema" xmlns:p="http://schemas.microsoft.com/office/2006/metadata/properties" xmlns:ns2="b1c4d834-6e73-4b1f-b14d-15b491e2a4cc" xmlns:ns3="5262740c-b43a-441d-80de-33770691cbe7" targetNamespace="http://schemas.microsoft.com/office/2006/metadata/properties" ma:root="true" ma:fieldsID="150c73a50ee23b990305ccaaea28e1ec" ns2:_="" ns3:_="">
    <xsd:import namespace="b1c4d834-6e73-4b1f-b14d-15b491e2a4cc"/>
    <xsd:import namespace="5262740c-b43a-441d-80de-33770691c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d834-6e73-4b1f-b14d-15b491e2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715b27-e50d-4aba-aa2f-c9d8256b80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262740c-b43a-441d-80de-33770691cb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048df2-7bd1-4771-a7a5-28768e4990e2}" ma:internalName="TaxCatchAll" ma:showField="CatchAllData" ma:web="5262740c-b43a-441d-80de-33770691cb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70766-8A66-4855-9B72-C03A339A368F}">
  <ds:schemaRefs>
    <ds:schemaRef ds:uri="http://purl.org/dc/dcmitype/"/>
    <ds:schemaRef ds:uri="http://www.w3.org/XML/1998/namespace"/>
    <ds:schemaRef ds:uri="http://purl.org/dc/elements/1.1/"/>
    <ds:schemaRef ds:uri="http://schemas.openxmlformats.org/package/2006/metadata/core-properties"/>
    <ds:schemaRef ds:uri="5262740c-b43a-441d-80de-33770691cbe7"/>
    <ds:schemaRef ds:uri="http://schemas.microsoft.com/office/2006/documentManagement/types"/>
    <ds:schemaRef ds:uri="http://schemas.microsoft.com/office/2006/metadata/properties"/>
    <ds:schemaRef ds:uri="b1c4d834-6e73-4b1f-b14d-15b491e2a4cc"/>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B1DD952F-817A-4B24-8C58-CFDE66148FFB}">
  <ds:schemaRefs>
    <ds:schemaRef ds:uri="5262740c-b43a-441d-80de-33770691cbe7"/>
    <ds:schemaRef ds:uri="b1c4d834-6e73-4b1f-b14d-15b491e2a4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424232-0CD6-4E4D-A58D-D80196AE02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1480</TotalTime>
  <Words>679</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Roboto</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Dusty Kennedy</dc:creator>
  <cp:lastModifiedBy>Cherri Baysinger</cp:lastModifiedBy>
  <cp:revision>58</cp:revision>
  <cp:lastPrinted>2022-08-18T20:23:00Z</cp:lastPrinted>
  <dcterms:created xsi:type="dcterms:W3CDTF">2021-07-12T20:46:11Z</dcterms:created>
  <dcterms:modified xsi:type="dcterms:W3CDTF">2024-05-22T03:53:20Z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0x010100E9DEA751B618F24998E4E5DF76627EF6</vt:lpwstr>
  </property>
  <property fmtid="{D5CDD505-2E9C-101B-9397-08002B2CF9AE}" pid="3" name="MediaServiceImageTags">
    <vt:lpwstr/>
  </property>
</Properties>
</file>