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4"/>
  </p:notesMasterIdLst>
  <p:sldIdLst>
    <p:sldId id="772" r:id="rId5"/>
    <p:sldId id="797" r:id="rId6"/>
    <p:sldId id="798" r:id="rId7"/>
    <p:sldId id="372" r:id="rId8"/>
    <p:sldId id="559" r:id="rId9"/>
    <p:sldId id="436" r:id="rId10"/>
    <p:sldId id="493" r:id="rId11"/>
    <p:sldId id="801" r:id="rId12"/>
    <p:sldId id="799" r:id="rId13"/>
    <p:sldId id="624" r:id="rId14"/>
    <p:sldId id="795" r:id="rId15"/>
    <p:sldId id="796" r:id="rId16"/>
    <p:sldId id="448" r:id="rId17"/>
    <p:sldId id="630" r:id="rId18"/>
    <p:sldId id="804" r:id="rId19"/>
    <p:sldId id="802" r:id="rId20"/>
    <p:sldId id="780" r:id="rId21"/>
    <p:sldId id="803" r:id="rId22"/>
    <p:sldId id="77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3DDEBB3-8E17-4889-A7FA-8C8BC6E161F2}">
          <p14:sldIdLst>
            <p14:sldId id="772"/>
            <p14:sldId id="797"/>
            <p14:sldId id="798"/>
            <p14:sldId id="372"/>
            <p14:sldId id="559"/>
            <p14:sldId id="436"/>
            <p14:sldId id="493"/>
            <p14:sldId id="801"/>
            <p14:sldId id="799"/>
            <p14:sldId id="624"/>
            <p14:sldId id="795"/>
            <p14:sldId id="796"/>
            <p14:sldId id="448"/>
            <p14:sldId id="630"/>
            <p14:sldId id="804"/>
            <p14:sldId id="802"/>
            <p14:sldId id="780"/>
            <p14:sldId id="803"/>
            <p14:sldId id="77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625090C-9BA6-8427-1448-52CDBF8F2BB2}" name="Doherty, Anne Cooper@DTSC" initials="ACD" userId="Doherty, Anne Cooper@DTSC" providerId="None"/>
  <p188:author id="{41F7AA40-D72E-4B9C-5F5D-CFD9723F3C18}" name="Yardimci, Dicle@DTSC" initials="YD" userId="S::Dicle.Yardimci@dtsc.ca.gov::e6d5442c-6fa6-43ee-b2a4-d88c12a9f4bd" providerId="AD"/>
  <p188:author id="{C85B005A-5ACE-4FD4-EF23-950EBD4527DC}" name="Etemad, Armeen@DTSC" initials="EA" userId="S::Armeen.Etemad@dtsc.ca.gov::36c0e7af-0f10-4bd6-94d2-9d43e6288144" providerId="AD"/>
  <p188:author id="{B6D1E7D1-6FED-F2A3-789C-3686B60C48F3}" name="Hanley, Valerie@DTSC" initials="HV" userId="S::Valerie.Hanley@dtsc.ca.gov::df98124e-dab0-49de-b799-b3a24a61c3bf" providerId="AD"/>
  <p188:author id="{26CC2AEA-F77B-4BB2-CC06-F0EE61689B8C}" name="Coffin, Scott@Waterboards" initials="CS" userId="S::Scott.Coffin@Waterboards.ca.gov::b2d65226-e874-4e77-bdf6-96db79fea7e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y Drohan" initials="JD" lastIdx="20" clrIdx="0">
    <p:extLst>
      <p:ext uri="{19B8F6BF-5375-455C-9EA6-DF929625EA0E}">
        <p15:presenceInfo xmlns:p15="http://schemas.microsoft.com/office/powerpoint/2012/main" userId="ed0a5c18c4e36e4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2D6"/>
    <a:srgbClr val="00AED3"/>
    <a:srgbClr val="008FAC"/>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609" autoAdjust="0"/>
    <p:restoredTop sz="76788" autoAdjust="0"/>
  </p:normalViewPr>
  <p:slideViewPr>
    <p:cSldViewPr snapToGrid="0">
      <p:cViewPr varScale="1">
        <p:scale>
          <a:sx n="60" d="100"/>
          <a:sy n="60" d="100"/>
        </p:scale>
        <p:origin x="2534" y="3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diagrams/_rels/data2.xml.rels><?xml version="1.0" encoding="UTF-8" standalone="yes"?>
<Relationships xmlns="http://schemas.openxmlformats.org/package/2006/relationships"><Relationship Id="rId1" Type="http://schemas.openxmlformats.org/officeDocument/2006/relationships/hyperlink" Target="https://ec.europa.eu/commission/presscorner/detail/en/ip_23_4581"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ec.europa.eu/commission/presscorner/detail/en/ip_23_4581"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46C2E0-44FC-4C9F-9CB6-2A7D98DAA633}" type="doc">
      <dgm:prSet loTypeId="urn:microsoft.com/office/officeart/2005/8/layout/vProcess5" loCatId="process" qsTypeId="urn:microsoft.com/office/officeart/2005/8/quickstyle/3d3" qsCatId="3D" csTypeId="urn:microsoft.com/office/officeart/2005/8/colors/accent0_3" csCatId="mainScheme" phldr="1"/>
      <dgm:spPr/>
      <dgm:t>
        <a:bodyPr/>
        <a:lstStyle/>
        <a:p>
          <a:endParaRPr lang="en-US"/>
        </a:p>
      </dgm:t>
    </dgm:pt>
    <dgm:pt modelId="{DF564E08-EB86-4B57-8788-3FBBE6045073}">
      <dgm:prSet phldrT="[Text]" custT="1"/>
      <dgm:spPr/>
      <dgm:t>
        <a:bodyPr/>
        <a:lstStyle/>
        <a:p>
          <a:pPr algn="ctr"/>
          <a:r>
            <a:rPr lang="en-US" sz="2000" dirty="0"/>
            <a:t>Adopt a definition of microplastics in drinking water </a:t>
          </a:r>
        </a:p>
      </dgm:t>
    </dgm:pt>
    <dgm:pt modelId="{3425EB95-511D-44CA-85AA-E227898FB356}" type="parTrans" cxnId="{8B85CEBF-358D-49AA-98CF-86D7C45E850F}">
      <dgm:prSet/>
      <dgm:spPr/>
      <dgm:t>
        <a:bodyPr/>
        <a:lstStyle/>
        <a:p>
          <a:endParaRPr lang="en-US"/>
        </a:p>
      </dgm:t>
    </dgm:pt>
    <dgm:pt modelId="{E8806A48-B796-44CF-AA26-CF0579F358DE}" type="sibTrans" cxnId="{8B85CEBF-358D-49AA-98CF-86D7C45E850F}">
      <dgm:prSet/>
      <dgm:spPr/>
      <dgm:t>
        <a:bodyPr/>
        <a:lstStyle/>
        <a:p>
          <a:endParaRPr lang="en-US"/>
        </a:p>
      </dgm:t>
    </dgm:pt>
    <dgm:pt modelId="{19460DB7-0885-4069-A59C-59EB26C58BDE}">
      <dgm:prSet phldrT="[Text]" custT="1"/>
      <dgm:spPr/>
      <dgm:t>
        <a:bodyPr/>
        <a:lstStyle/>
        <a:p>
          <a:r>
            <a:rPr lang="en-US" sz="2000" dirty="0"/>
            <a:t>Adopt a standard methodology to test drinking water for microplastics</a:t>
          </a:r>
        </a:p>
      </dgm:t>
    </dgm:pt>
    <dgm:pt modelId="{85CBFA40-1A18-4E20-8FBC-93EDABB52FD8}" type="parTrans" cxnId="{5A4C0B54-5C04-4461-82C2-E70EEEB63A78}">
      <dgm:prSet/>
      <dgm:spPr/>
      <dgm:t>
        <a:bodyPr/>
        <a:lstStyle/>
        <a:p>
          <a:endParaRPr lang="en-US"/>
        </a:p>
      </dgm:t>
    </dgm:pt>
    <dgm:pt modelId="{1F82CEB6-53B5-4B73-BF9B-D316903056F7}" type="sibTrans" cxnId="{5A4C0B54-5C04-4461-82C2-E70EEEB63A78}">
      <dgm:prSet/>
      <dgm:spPr/>
      <dgm:t>
        <a:bodyPr/>
        <a:lstStyle/>
        <a:p>
          <a:endParaRPr lang="en-US"/>
        </a:p>
      </dgm:t>
    </dgm:pt>
    <dgm:pt modelId="{EE6B1965-C6CC-47DB-A1D2-3A58A7D73678}">
      <dgm:prSet phldrT="[Text]" custT="1"/>
      <dgm:spPr/>
      <dgm:t>
        <a:bodyPr/>
        <a:lstStyle/>
        <a:p>
          <a:r>
            <a:rPr lang="en-US" sz="2000" dirty="0"/>
            <a:t>Establish requirements for four years of testing and reporting microplastics in water </a:t>
          </a:r>
        </a:p>
      </dgm:t>
    </dgm:pt>
    <dgm:pt modelId="{9882FE8E-E51F-4410-8A0F-3AEA4A9923B7}" type="parTrans" cxnId="{075A826D-1EFF-4915-B9D2-5B62A57FF476}">
      <dgm:prSet/>
      <dgm:spPr/>
      <dgm:t>
        <a:bodyPr/>
        <a:lstStyle/>
        <a:p>
          <a:endParaRPr lang="en-US"/>
        </a:p>
      </dgm:t>
    </dgm:pt>
    <dgm:pt modelId="{5FB1EDB7-1A07-406C-8F27-067A3ECB2D83}" type="sibTrans" cxnId="{075A826D-1EFF-4915-B9D2-5B62A57FF476}">
      <dgm:prSet/>
      <dgm:spPr/>
      <dgm:t>
        <a:bodyPr/>
        <a:lstStyle/>
        <a:p>
          <a:endParaRPr lang="en-US"/>
        </a:p>
      </dgm:t>
    </dgm:pt>
    <dgm:pt modelId="{5C494040-18D1-45F7-8C79-A11EB3D1B395}" type="pres">
      <dgm:prSet presAssocID="{1F46C2E0-44FC-4C9F-9CB6-2A7D98DAA633}" presName="outerComposite" presStyleCnt="0">
        <dgm:presLayoutVars>
          <dgm:chMax val="5"/>
          <dgm:dir/>
          <dgm:resizeHandles val="exact"/>
        </dgm:presLayoutVars>
      </dgm:prSet>
      <dgm:spPr/>
    </dgm:pt>
    <dgm:pt modelId="{591CFD7C-B4F0-4409-BADA-93D63240024E}" type="pres">
      <dgm:prSet presAssocID="{1F46C2E0-44FC-4C9F-9CB6-2A7D98DAA633}" presName="dummyMaxCanvas" presStyleCnt="0">
        <dgm:presLayoutVars/>
      </dgm:prSet>
      <dgm:spPr/>
    </dgm:pt>
    <dgm:pt modelId="{E964999D-C774-43FD-B041-2DF9949B1FA7}" type="pres">
      <dgm:prSet presAssocID="{1F46C2E0-44FC-4C9F-9CB6-2A7D98DAA633}" presName="ThreeNodes_1" presStyleLbl="node1" presStyleIdx="0" presStyleCnt="3" custAng="0" custScaleX="97412" custLinFactNeighborX="5738" custLinFactNeighborY="2803">
        <dgm:presLayoutVars>
          <dgm:bulletEnabled val="1"/>
        </dgm:presLayoutVars>
      </dgm:prSet>
      <dgm:spPr/>
    </dgm:pt>
    <dgm:pt modelId="{AD05105A-D3FA-4CAB-86C8-BE7707C6E821}" type="pres">
      <dgm:prSet presAssocID="{1F46C2E0-44FC-4C9F-9CB6-2A7D98DAA633}" presName="ThreeNodes_2" presStyleLbl="node1" presStyleIdx="1" presStyleCnt="3" custLinFactNeighborX="1671" custLinFactNeighborY="2604">
        <dgm:presLayoutVars>
          <dgm:bulletEnabled val="1"/>
        </dgm:presLayoutVars>
      </dgm:prSet>
      <dgm:spPr/>
    </dgm:pt>
    <dgm:pt modelId="{11907FCC-8167-4612-B0C3-AD01CF1A4CAC}" type="pres">
      <dgm:prSet presAssocID="{1F46C2E0-44FC-4C9F-9CB6-2A7D98DAA633}" presName="ThreeNodes_3" presStyleLbl="node1" presStyleIdx="2" presStyleCnt="3" custLinFactNeighborX="-1395">
        <dgm:presLayoutVars>
          <dgm:bulletEnabled val="1"/>
        </dgm:presLayoutVars>
      </dgm:prSet>
      <dgm:spPr/>
    </dgm:pt>
    <dgm:pt modelId="{052CA112-F150-471E-B693-22FEDF9EAFC7}" type="pres">
      <dgm:prSet presAssocID="{1F46C2E0-44FC-4C9F-9CB6-2A7D98DAA633}" presName="ThreeConn_1-2" presStyleLbl="fgAccFollowNode1" presStyleIdx="0" presStyleCnt="2">
        <dgm:presLayoutVars>
          <dgm:bulletEnabled val="1"/>
        </dgm:presLayoutVars>
      </dgm:prSet>
      <dgm:spPr/>
    </dgm:pt>
    <dgm:pt modelId="{6E40A3EF-F24F-4597-AA39-CF238234919F}" type="pres">
      <dgm:prSet presAssocID="{1F46C2E0-44FC-4C9F-9CB6-2A7D98DAA633}" presName="ThreeConn_2-3" presStyleLbl="fgAccFollowNode1" presStyleIdx="1" presStyleCnt="2">
        <dgm:presLayoutVars>
          <dgm:bulletEnabled val="1"/>
        </dgm:presLayoutVars>
      </dgm:prSet>
      <dgm:spPr/>
    </dgm:pt>
    <dgm:pt modelId="{D4E2DA1B-18AF-402C-B50B-0D009012F430}" type="pres">
      <dgm:prSet presAssocID="{1F46C2E0-44FC-4C9F-9CB6-2A7D98DAA633}" presName="ThreeNodes_1_text" presStyleLbl="node1" presStyleIdx="2" presStyleCnt="3">
        <dgm:presLayoutVars>
          <dgm:bulletEnabled val="1"/>
        </dgm:presLayoutVars>
      </dgm:prSet>
      <dgm:spPr/>
    </dgm:pt>
    <dgm:pt modelId="{19E7C830-E88E-4DC6-8298-F86125318DCD}" type="pres">
      <dgm:prSet presAssocID="{1F46C2E0-44FC-4C9F-9CB6-2A7D98DAA633}" presName="ThreeNodes_2_text" presStyleLbl="node1" presStyleIdx="2" presStyleCnt="3">
        <dgm:presLayoutVars>
          <dgm:bulletEnabled val="1"/>
        </dgm:presLayoutVars>
      </dgm:prSet>
      <dgm:spPr/>
    </dgm:pt>
    <dgm:pt modelId="{A39D3EB7-9644-46F0-85B2-5D958748FEE6}" type="pres">
      <dgm:prSet presAssocID="{1F46C2E0-44FC-4C9F-9CB6-2A7D98DAA633}" presName="ThreeNodes_3_text" presStyleLbl="node1" presStyleIdx="2" presStyleCnt="3">
        <dgm:presLayoutVars>
          <dgm:bulletEnabled val="1"/>
        </dgm:presLayoutVars>
      </dgm:prSet>
      <dgm:spPr/>
    </dgm:pt>
  </dgm:ptLst>
  <dgm:cxnLst>
    <dgm:cxn modelId="{904C9504-8419-4E47-AB56-939E90BCA96A}" type="presOf" srcId="{E8806A48-B796-44CF-AA26-CF0579F358DE}" destId="{052CA112-F150-471E-B693-22FEDF9EAFC7}" srcOrd="0" destOrd="0" presId="urn:microsoft.com/office/officeart/2005/8/layout/vProcess5"/>
    <dgm:cxn modelId="{66E2EF1D-52E9-45CA-8282-DAD392DFD06C}" type="presOf" srcId="{1F82CEB6-53B5-4B73-BF9B-D316903056F7}" destId="{6E40A3EF-F24F-4597-AA39-CF238234919F}" srcOrd="0" destOrd="0" presId="urn:microsoft.com/office/officeart/2005/8/layout/vProcess5"/>
    <dgm:cxn modelId="{78516238-BD18-4C50-BF55-F43DA16E8DF3}" type="presOf" srcId="{EE6B1965-C6CC-47DB-A1D2-3A58A7D73678}" destId="{11907FCC-8167-4612-B0C3-AD01CF1A4CAC}" srcOrd="0" destOrd="0" presId="urn:microsoft.com/office/officeart/2005/8/layout/vProcess5"/>
    <dgm:cxn modelId="{DA28F363-F828-4C1D-9AB3-D5BC6B0AD694}" type="presOf" srcId="{1F46C2E0-44FC-4C9F-9CB6-2A7D98DAA633}" destId="{5C494040-18D1-45F7-8C79-A11EB3D1B395}" srcOrd="0" destOrd="0" presId="urn:microsoft.com/office/officeart/2005/8/layout/vProcess5"/>
    <dgm:cxn modelId="{6F5DCB45-6E3B-4E4A-A874-85E274FB09ED}" type="presOf" srcId="{DF564E08-EB86-4B57-8788-3FBBE6045073}" destId="{D4E2DA1B-18AF-402C-B50B-0D009012F430}" srcOrd="1" destOrd="0" presId="urn:microsoft.com/office/officeart/2005/8/layout/vProcess5"/>
    <dgm:cxn modelId="{075A826D-1EFF-4915-B9D2-5B62A57FF476}" srcId="{1F46C2E0-44FC-4C9F-9CB6-2A7D98DAA633}" destId="{EE6B1965-C6CC-47DB-A1D2-3A58A7D73678}" srcOrd="2" destOrd="0" parTransId="{9882FE8E-E51F-4410-8A0F-3AEA4A9923B7}" sibTransId="{5FB1EDB7-1A07-406C-8F27-067A3ECB2D83}"/>
    <dgm:cxn modelId="{5A4C0B54-5C04-4461-82C2-E70EEEB63A78}" srcId="{1F46C2E0-44FC-4C9F-9CB6-2A7D98DAA633}" destId="{19460DB7-0885-4069-A59C-59EB26C58BDE}" srcOrd="1" destOrd="0" parTransId="{85CBFA40-1A18-4E20-8FBC-93EDABB52FD8}" sibTransId="{1F82CEB6-53B5-4B73-BF9B-D316903056F7}"/>
    <dgm:cxn modelId="{C750B68E-59F2-481F-9E3B-D276E4F4BD90}" type="presOf" srcId="{EE6B1965-C6CC-47DB-A1D2-3A58A7D73678}" destId="{A39D3EB7-9644-46F0-85B2-5D958748FEE6}" srcOrd="1" destOrd="0" presId="urn:microsoft.com/office/officeart/2005/8/layout/vProcess5"/>
    <dgm:cxn modelId="{8B85CEBF-358D-49AA-98CF-86D7C45E850F}" srcId="{1F46C2E0-44FC-4C9F-9CB6-2A7D98DAA633}" destId="{DF564E08-EB86-4B57-8788-3FBBE6045073}" srcOrd="0" destOrd="0" parTransId="{3425EB95-511D-44CA-85AA-E227898FB356}" sibTransId="{E8806A48-B796-44CF-AA26-CF0579F358DE}"/>
    <dgm:cxn modelId="{41F537CD-03DC-4B11-8FC1-42BE16E9A057}" type="presOf" srcId="{19460DB7-0885-4069-A59C-59EB26C58BDE}" destId="{AD05105A-D3FA-4CAB-86C8-BE7707C6E821}" srcOrd="0" destOrd="0" presId="urn:microsoft.com/office/officeart/2005/8/layout/vProcess5"/>
    <dgm:cxn modelId="{2624A1D1-D3AD-4BA6-9337-A591BC1B8C80}" type="presOf" srcId="{19460DB7-0885-4069-A59C-59EB26C58BDE}" destId="{19E7C830-E88E-4DC6-8298-F86125318DCD}" srcOrd="1" destOrd="0" presId="urn:microsoft.com/office/officeart/2005/8/layout/vProcess5"/>
    <dgm:cxn modelId="{FE5219E3-B988-426C-BF86-3B86C9300A30}" type="presOf" srcId="{DF564E08-EB86-4B57-8788-3FBBE6045073}" destId="{E964999D-C774-43FD-B041-2DF9949B1FA7}" srcOrd="0" destOrd="0" presId="urn:microsoft.com/office/officeart/2005/8/layout/vProcess5"/>
    <dgm:cxn modelId="{C9E82573-74B3-45CF-9CBF-93CC18847300}" type="presParOf" srcId="{5C494040-18D1-45F7-8C79-A11EB3D1B395}" destId="{591CFD7C-B4F0-4409-BADA-93D63240024E}" srcOrd="0" destOrd="0" presId="urn:microsoft.com/office/officeart/2005/8/layout/vProcess5"/>
    <dgm:cxn modelId="{DE31A071-01BE-4312-9A35-ABCFBB09599E}" type="presParOf" srcId="{5C494040-18D1-45F7-8C79-A11EB3D1B395}" destId="{E964999D-C774-43FD-B041-2DF9949B1FA7}" srcOrd="1" destOrd="0" presId="urn:microsoft.com/office/officeart/2005/8/layout/vProcess5"/>
    <dgm:cxn modelId="{34D52107-2CB0-494A-BC66-284A8CF0264B}" type="presParOf" srcId="{5C494040-18D1-45F7-8C79-A11EB3D1B395}" destId="{AD05105A-D3FA-4CAB-86C8-BE7707C6E821}" srcOrd="2" destOrd="0" presId="urn:microsoft.com/office/officeart/2005/8/layout/vProcess5"/>
    <dgm:cxn modelId="{2E8147EB-C4D0-4722-B4D2-42810EF35B57}" type="presParOf" srcId="{5C494040-18D1-45F7-8C79-A11EB3D1B395}" destId="{11907FCC-8167-4612-B0C3-AD01CF1A4CAC}" srcOrd="3" destOrd="0" presId="urn:microsoft.com/office/officeart/2005/8/layout/vProcess5"/>
    <dgm:cxn modelId="{C738DB63-5CD5-43FD-8938-34B1C2D3FA4E}" type="presParOf" srcId="{5C494040-18D1-45F7-8C79-A11EB3D1B395}" destId="{052CA112-F150-471E-B693-22FEDF9EAFC7}" srcOrd="4" destOrd="0" presId="urn:microsoft.com/office/officeart/2005/8/layout/vProcess5"/>
    <dgm:cxn modelId="{7132566C-72DF-422A-9C22-31C0C436CD0A}" type="presParOf" srcId="{5C494040-18D1-45F7-8C79-A11EB3D1B395}" destId="{6E40A3EF-F24F-4597-AA39-CF238234919F}" srcOrd="5" destOrd="0" presId="urn:microsoft.com/office/officeart/2005/8/layout/vProcess5"/>
    <dgm:cxn modelId="{10A3E15A-48D0-427A-BF90-E3A43B261628}" type="presParOf" srcId="{5C494040-18D1-45F7-8C79-A11EB3D1B395}" destId="{D4E2DA1B-18AF-402C-B50B-0D009012F430}" srcOrd="6" destOrd="0" presId="urn:microsoft.com/office/officeart/2005/8/layout/vProcess5"/>
    <dgm:cxn modelId="{3D6F5DFC-2BFC-4DD3-9EF5-068C89B97A56}" type="presParOf" srcId="{5C494040-18D1-45F7-8C79-A11EB3D1B395}" destId="{19E7C830-E88E-4DC6-8298-F86125318DCD}" srcOrd="7" destOrd="0" presId="urn:microsoft.com/office/officeart/2005/8/layout/vProcess5"/>
    <dgm:cxn modelId="{889E41D5-1C89-4F26-B47E-4030FC9E040A}" type="presParOf" srcId="{5C494040-18D1-45F7-8C79-A11EB3D1B395}" destId="{A39D3EB7-9644-46F0-85B2-5D958748FEE6}"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46C2E0-44FC-4C9F-9CB6-2A7D98DAA633}" type="doc">
      <dgm:prSet loTypeId="urn:microsoft.com/office/officeart/2005/8/layout/process2" loCatId="process" qsTypeId="urn:microsoft.com/office/officeart/2005/8/quickstyle/3d3" qsCatId="3D" csTypeId="urn:microsoft.com/office/officeart/2005/8/colors/colorful5" csCatId="colorful" phldr="1"/>
      <dgm:spPr/>
      <dgm:t>
        <a:bodyPr/>
        <a:lstStyle/>
        <a:p>
          <a:endParaRPr lang="en-US"/>
        </a:p>
      </dgm:t>
    </dgm:pt>
    <dgm:pt modelId="{DF564E08-EB86-4B57-8788-3FBBE6045073}">
      <dgm:prSet phldrT="[Text]"/>
      <dgm:spPr/>
      <dgm:t>
        <a:bodyPr/>
        <a:lstStyle/>
        <a:p>
          <a:r>
            <a:rPr lang="en-US" dirty="0"/>
            <a:t>European Chemicals Agency proposes restriction on i</a:t>
          </a:r>
          <a:r>
            <a:rPr lang="en-US" u="sng" dirty="0"/>
            <a:t>ntentionally added</a:t>
          </a:r>
          <a:r>
            <a:rPr lang="en-US" u="none" dirty="0"/>
            <a:t> m</a:t>
          </a:r>
          <a:r>
            <a:rPr lang="en-US" dirty="0"/>
            <a:t>icroplastics to consumer and professional products</a:t>
          </a:r>
        </a:p>
      </dgm:t>
    </dgm:pt>
    <dgm:pt modelId="{3425EB95-511D-44CA-85AA-E227898FB356}" type="parTrans" cxnId="{8B85CEBF-358D-49AA-98CF-86D7C45E850F}">
      <dgm:prSet/>
      <dgm:spPr/>
      <dgm:t>
        <a:bodyPr/>
        <a:lstStyle/>
        <a:p>
          <a:endParaRPr lang="en-US"/>
        </a:p>
      </dgm:t>
    </dgm:pt>
    <dgm:pt modelId="{E8806A48-B796-44CF-AA26-CF0579F358DE}" type="sibTrans" cxnId="{8B85CEBF-358D-49AA-98CF-86D7C45E850F}">
      <dgm:prSet/>
      <dgm:spPr/>
      <dgm:t>
        <a:bodyPr/>
        <a:lstStyle/>
        <a:p>
          <a:endParaRPr lang="en-US"/>
        </a:p>
      </dgm:t>
    </dgm:pt>
    <dgm:pt modelId="{54FF2217-F366-4DE7-91BE-2C065EAF1784}">
      <dgm:prSet/>
      <dgm:spPr/>
      <dgm:t>
        <a:bodyPr/>
        <a:lstStyle/>
        <a:p>
          <a:pPr>
            <a:lnSpc>
              <a:spcPct val="100000"/>
            </a:lnSpc>
            <a:spcBef>
              <a:spcPts val="0"/>
            </a:spcBef>
            <a:spcAft>
              <a:spcPts val="0"/>
            </a:spcAft>
          </a:pPr>
          <a:r>
            <a:rPr lang="en-US" dirty="0">
              <a:hlinkClick xmlns:r="http://schemas.openxmlformats.org/officeDocument/2006/relationships" r:id="rId1"/>
            </a:rPr>
            <a:t>Approved </a:t>
          </a:r>
          <a:r>
            <a:rPr lang="en-US" dirty="0"/>
            <a:t>by European Parliament </a:t>
          </a:r>
        </a:p>
        <a:p>
          <a:pPr>
            <a:lnSpc>
              <a:spcPct val="100000"/>
            </a:lnSpc>
            <a:spcBef>
              <a:spcPts val="0"/>
            </a:spcBef>
            <a:spcAft>
              <a:spcPts val="0"/>
            </a:spcAft>
          </a:pPr>
          <a:r>
            <a:rPr lang="en-US" dirty="0"/>
            <a:t>and the Council</a:t>
          </a:r>
        </a:p>
      </dgm:t>
    </dgm:pt>
    <dgm:pt modelId="{EA58A126-C352-444F-88D0-927D5B4FE8FB}" type="parTrans" cxnId="{BAE844E6-0418-47E2-81DC-0FC5654424F8}">
      <dgm:prSet/>
      <dgm:spPr/>
      <dgm:t>
        <a:bodyPr/>
        <a:lstStyle/>
        <a:p>
          <a:endParaRPr lang="en-US"/>
        </a:p>
      </dgm:t>
    </dgm:pt>
    <dgm:pt modelId="{B64B8534-474A-4F67-B91E-BDA9426A8369}" type="sibTrans" cxnId="{BAE844E6-0418-47E2-81DC-0FC5654424F8}">
      <dgm:prSet/>
      <dgm:spPr/>
      <dgm:t>
        <a:bodyPr/>
        <a:lstStyle/>
        <a:p>
          <a:endParaRPr lang="en-US"/>
        </a:p>
      </dgm:t>
    </dgm:pt>
    <dgm:pt modelId="{4AE67945-0045-4B4F-B0E8-943D5A3C8DBE}" type="pres">
      <dgm:prSet presAssocID="{1F46C2E0-44FC-4C9F-9CB6-2A7D98DAA633}" presName="linearFlow" presStyleCnt="0">
        <dgm:presLayoutVars>
          <dgm:resizeHandles val="exact"/>
        </dgm:presLayoutVars>
      </dgm:prSet>
      <dgm:spPr/>
    </dgm:pt>
    <dgm:pt modelId="{EF8A9432-555B-4D37-B244-B364F4830295}" type="pres">
      <dgm:prSet presAssocID="{DF564E08-EB86-4B57-8788-3FBBE6045073}" presName="node" presStyleLbl="node1" presStyleIdx="0" presStyleCnt="2">
        <dgm:presLayoutVars>
          <dgm:bulletEnabled val="1"/>
        </dgm:presLayoutVars>
      </dgm:prSet>
      <dgm:spPr/>
    </dgm:pt>
    <dgm:pt modelId="{03D9F419-015F-4F27-99E2-0E35BB9EC6A4}" type="pres">
      <dgm:prSet presAssocID="{E8806A48-B796-44CF-AA26-CF0579F358DE}" presName="sibTrans" presStyleLbl="sibTrans2D1" presStyleIdx="0" presStyleCnt="1"/>
      <dgm:spPr/>
    </dgm:pt>
    <dgm:pt modelId="{9F79CE3E-A279-42BC-8013-57F0C5C6C335}" type="pres">
      <dgm:prSet presAssocID="{E8806A48-B796-44CF-AA26-CF0579F358DE}" presName="connectorText" presStyleLbl="sibTrans2D1" presStyleIdx="0" presStyleCnt="1"/>
      <dgm:spPr/>
    </dgm:pt>
    <dgm:pt modelId="{2E079A25-AC93-4823-836F-23F53DC05FC7}" type="pres">
      <dgm:prSet presAssocID="{54FF2217-F366-4DE7-91BE-2C065EAF1784}" presName="node" presStyleLbl="node1" presStyleIdx="1" presStyleCnt="2">
        <dgm:presLayoutVars>
          <dgm:bulletEnabled val="1"/>
        </dgm:presLayoutVars>
      </dgm:prSet>
      <dgm:spPr/>
    </dgm:pt>
  </dgm:ptLst>
  <dgm:cxnLst>
    <dgm:cxn modelId="{FBD2250C-EEF1-495D-8517-3C6848ADF57D}" type="presOf" srcId="{E8806A48-B796-44CF-AA26-CF0579F358DE}" destId="{9F79CE3E-A279-42BC-8013-57F0C5C6C335}" srcOrd="1" destOrd="0" presId="urn:microsoft.com/office/officeart/2005/8/layout/process2"/>
    <dgm:cxn modelId="{FCC6AB3C-5226-4E58-9A96-440D9E68D203}" type="presOf" srcId="{54FF2217-F366-4DE7-91BE-2C065EAF1784}" destId="{2E079A25-AC93-4823-836F-23F53DC05FC7}" srcOrd="0" destOrd="0" presId="urn:microsoft.com/office/officeart/2005/8/layout/process2"/>
    <dgm:cxn modelId="{0A3F0846-2D74-4795-A02B-DDE5D3C8CD8E}" type="presOf" srcId="{DF564E08-EB86-4B57-8788-3FBBE6045073}" destId="{EF8A9432-555B-4D37-B244-B364F4830295}" srcOrd="0" destOrd="0" presId="urn:microsoft.com/office/officeart/2005/8/layout/process2"/>
    <dgm:cxn modelId="{DFF64A56-56F5-420E-AE09-E5FA544646AC}" type="presOf" srcId="{1F46C2E0-44FC-4C9F-9CB6-2A7D98DAA633}" destId="{4AE67945-0045-4B4F-B0E8-943D5A3C8DBE}" srcOrd="0" destOrd="0" presId="urn:microsoft.com/office/officeart/2005/8/layout/process2"/>
    <dgm:cxn modelId="{8B85CEBF-358D-49AA-98CF-86D7C45E850F}" srcId="{1F46C2E0-44FC-4C9F-9CB6-2A7D98DAA633}" destId="{DF564E08-EB86-4B57-8788-3FBBE6045073}" srcOrd="0" destOrd="0" parTransId="{3425EB95-511D-44CA-85AA-E227898FB356}" sibTransId="{E8806A48-B796-44CF-AA26-CF0579F358DE}"/>
    <dgm:cxn modelId="{BAE844E6-0418-47E2-81DC-0FC5654424F8}" srcId="{1F46C2E0-44FC-4C9F-9CB6-2A7D98DAA633}" destId="{54FF2217-F366-4DE7-91BE-2C065EAF1784}" srcOrd="1" destOrd="0" parTransId="{EA58A126-C352-444F-88D0-927D5B4FE8FB}" sibTransId="{B64B8534-474A-4F67-B91E-BDA9426A8369}"/>
    <dgm:cxn modelId="{646233F1-188D-4ECD-9AD7-E6A8BF324A58}" type="presOf" srcId="{E8806A48-B796-44CF-AA26-CF0579F358DE}" destId="{03D9F419-015F-4F27-99E2-0E35BB9EC6A4}" srcOrd="0" destOrd="0" presId="urn:microsoft.com/office/officeart/2005/8/layout/process2"/>
    <dgm:cxn modelId="{1D51E292-18B5-4666-9808-FB4A5FBDC244}" type="presParOf" srcId="{4AE67945-0045-4B4F-B0E8-943D5A3C8DBE}" destId="{EF8A9432-555B-4D37-B244-B364F4830295}" srcOrd="0" destOrd="0" presId="urn:microsoft.com/office/officeart/2005/8/layout/process2"/>
    <dgm:cxn modelId="{F271B8D7-DE7B-41C8-9EB1-AA6C8330FB7C}" type="presParOf" srcId="{4AE67945-0045-4B4F-B0E8-943D5A3C8DBE}" destId="{03D9F419-015F-4F27-99E2-0E35BB9EC6A4}" srcOrd="1" destOrd="0" presId="urn:microsoft.com/office/officeart/2005/8/layout/process2"/>
    <dgm:cxn modelId="{9A29572D-6A3E-434D-9F1D-51393787CE7F}" type="presParOf" srcId="{03D9F419-015F-4F27-99E2-0E35BB9EC6A4}" destId="{9F79CE3E-A279-42BC-8013-57F0C5C6C335}" srcOrd="0" destOrd="0" presId="urn:microsoft.com/office/officeart/2005/8/layout/process2"/>
    <dgm:cxn modelId="{537C6B4B-8895-43D0-B8EF-3A96796F83C4}" type="presParOf" srcId="{4AE67945-0045-4B4F-B0E8-943D5A3C8DBE}" destId="{2E079A25-AC93-4823-836F-23F53DC05FC7}" srcOrd="2"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64999D-C774-43FD-B041-2DF9949B1FA7}">
      <dsp:nvSpPr>
        <dsp:cNvPr id="0" name=""/>
        <dsp:cNvSpPr/>
      </dsp:nvSpPr>
      <dsp:spPr>
        <a:xfrm>
          <a:off x="320004" y="27345"/>
          <a:ext cx="4432914" cy="975581"/>
        </a:xfrm>
        <a:prstGeom prst="roundRect">
          <a:avLst>
            <a:gd name="adj" fmla="val 10000"/>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Adopt a definition of microplastics in drinking water </a:t>
          </a:r>
        </a:p>
      </dsp:txBody>
      <dsp:txXfrm>
        <a:off x="348578" y="55919"/>
        <a:ext cx="3405951" cy="918433"/>
      </dsp:txXfrm>
    </dsp:sp>
    <dsp:sp modelId="{AD05105A-D3FA-4CAB-86C8-BE7707C6E821}">
      <dsp:nvSpPr>
        <dsp:cNvPr id="0" name=""/>
        <dsp:cNvSpPr/>
      </dsp:nvSpPr>
      <dsp:spPr>
        <a:xfrm>
          <a:off x="477573" y="1163582"/>
          <a:ext cx="4550686" cy="975581"/>
        </a:xfrm>
        <a:prstGeom prst="roundRect">
          <a:avLst>
            <a:gd name="adj" fmla="val 10000"/>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Adopt a standard methodology to test drinking water for microplastics</a:t>
          </a:r>
        </a:p>
      </dsp:txBody>
      <dsp:txXfrm>
        <a:off x="506147" y="1192156"/>
        <a:ext cx="3457879" cy="918433"/>
      </dsp:txXfrm>
    </dsp:sp>
    <dsp:sp modelId="{11907FCC-8167-4612-B0C3-AD01CF1A4CAC}">
      <dsp:nvSpPr>
        <dsp:cNvPr id="0" name=""/>
        <dsp:cNvSpPr/>
      </dsp:nvSpPr>
      <dsp:spPr>
        <a:xfrm>
          <a:off x="739580" y="2276355"/>
          <a:ext cx="4550686" cy="975581"/>
        </a:xfrm>
        <a:prstGeom prst="roundRect">
          <a:avLst>
            <a:gd name="adj" fmla="val 10000"/>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Establish requirements for four years of testing and reporting microplastics in water </a:t>
          </a:r>
        </a:p>
      </dsp:txBody>
      <dsp:txXfrm>
        <a:off x="768154" y="2304929"/>
        <a:ext cx="3457879" cy="918433"/>
      </dsp:txXfrm>
    </dsp:sp>
    <dsp:sp modelId="{052CA112-F150-471E-B693-22FEDF9EAFC7}">
      <dsp:nvSpPr>
        <dsp:cNvPr id="0" name=""/>
        <dsp:cNvSpPr/>
      </dsp:nvSpPr>
      <dsp:spPr>
        <a:xfrm>
          <a:off x="3916558" y="739815"/>
          <a:ext cx="634127" cy="634127"/>
        </a:xfrm>
        <a:prstGeom prst="downArrow">
          <a:avLst>
            <a:gd name="adj1" fmla="val 55000"/>
            <a:gd name="adj2" fmla="val 45000"/>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4059237" y="739815"/>
        <a:ext cx="348769" cy="477181"/>
      </dsp:txXfrm>
    </dsp:sp>
    <dsp:sp modelId="{6E40A3EF-F24F-4597-AA39-CF238234919F}">
      <dsp:nvSpPr>
        <dsp:cNvPr id="0" name=""/>
        <dsp:cNvSpPr/>
      </dsp:nvSpPr>
      <dsp:spPr>
        <a:xfrm>
          <a:off x="4318090" y="1871489"/>
          <a:ext cx="634127" cy="634127"/>
        </a:xfrm>
        <a:prstGeom prst="downArrow">
          <a:avLst>
            <a:gd name="adj1" fmla="val 55000"/>
            <a:gd name="adj2" fmla="val 45000"/>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4460769" y="1871489"/>
        <a:ext cx="348769" cy="4771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8A9432-555B-4D37-B244-B364F4830295}">
      <dsp:nvSpPr>
        <dsp:cNvPr id="0" name=""/>
        <dsp:cNvSpPr/>
      </dsp:nvSpPr>
      <dsp:spPr>
        <a:xfrm>
          <a:off x="2138006" y="584"/>
          <a:ext cx="3447052" cy="1915029"/>
        </a:xfrm>
        <a:prstGeom prst="roundRect">
          <a:avLst>
            <a:gd name="adj" fmla="val 1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European Chemicals Agency proposes restriction on i</a:t>
          </a:r>
          <a:r>
            <a:rPr lang="en-US" sz="2200" u="sng" kern="1200" dirty="0"/>
            <a:t>ntentionally added</a:t>
          </a:r>
          <a:r>
            <a:rPr lang="en-US" sz="2200" u="none" kern="1200" dirty="0"/>
            <a:t> m</a:t>
          </a:r>
          <a:r>
            <a:rPr lang="en-US" sz="2200" kern="1200" dirty="0"/>
            <a:t>icroplastics to consumer and professional products</a:t>
          </a:r>
        </a:p>
      </dsp:txBody>
      <dsp:txXfrm>
        <a:off x="2194095" y="56673"/>
        <a:ext cx="3334874" cy="1802851"/>
      </dsp:txXfrm>
    </dsp:sp>
    <dsp:sp modelId="{03D9F419-015F-4F27-99E2-0E35BB9EC6A4}">
      <dsp:nvSpPr>
        <dsp:cNvPr id="0" name=""/>
        <dsp:cNvSpPr/>
      </dsp:nvSpPr>
      <dsp:spPr>
        <a:xfrm rot="5400000">
          <a:off x="3502464" y="1963489"/>
          <a:ext cx="718135" cy="861763"/>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3603003" y="2035303"/>
        <a:ext cx="517057" cy="502695"/>
      </dsp:txXfrm>
    </dsp:sp>
    <dsp:sp modelId="{2E079A25-AC93-4823-836F-23F53DC05FC7}">
      <dsp:nvSpPr>
        <dsp:cNvPr id="0" name=""/>
        <dsp:cNvSpPr/>
      </dsp:nvSpPr>
      <dsp:spPr>
        <a:xfrm>
          <a:off x="2138006" y="2873128"/>
          <a:ext cx="3447052" cy="1915029"/>
        </a:xfrm>
        <a:prstGeom prst="roundRect">
          <a:avLst>
            <a:gd name="adj" fmla="val 10000"/>
          </a:avLst>
        </a:prstGeom>
        <a:solidFill>
          <a:schemeClr val="accent5">
            <a:hueOff val="-6265078"/>
            <a:satOff val="-69048"/>
            <a:lumOff val="823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100000"/>
            </a:lnSpc>
            <a:spcBef>
              <a:spcPct val="0"/>
            </a:spcBef>
            <a:spcAft>
              <a:spcPts val="0"/>
            </a:spcAft>
            <a:buNone/>
          </a:pPr>
          <a:r>
            <a:rPr lang="en-US" sz="2200" kern="1200" dirty="0">
              <a:hlinkClick xmlns:r="http://schemas.openxmlformats.org/officeDocument/2006/relationships" r:id="rId1"/>
            </a:rPr>
            <a:t>Approved </a:t>
          </a:r>
          <a:r>
            <a:rPr lang="en-US" sz="2200" kern="1200" dirty="0"/>
            <a:t>by European Parliament </a:t>
          </a:r>
        </a:p>
        <a:p>
          <a:pPr marL="0" lvl="0" indent="0" algn="ctr" defTabSz="977900">
            <a:lnSpc>
              <a:spcPct val="100000"/>
            </a:lnSpc>
            <a:spcBef>
              <a:spcPct val="0"/>
            </a:spcBef>
            <a:spcAft>
              <a:spcPts val="0"/>
            </a:spcAft>
            <a:buNone/>
          </a:pPr>
          <a:r>
            <a:rPr lang="en-US" sz="2200" kern="1200" dirty="0"/>
            <a:t>and the Council</a:t>
          </a:r>
        </a:p>
      </dsp:txBody>
      <dsp:txXfrm>
        <a:off x="2194095" y="2929217"/>
        <a:ext cx="3334874" cy="180285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2BF9EE-763C-48E9-8919-EC3D34025D13}" type="datetimeFigureOut">
              <a:rPr lang="en-US" smtClean="0"/>
              <a:t>5/21/2024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3E05A0-C8D6-446E-84F1-BAF435089BFB}" type="slidenum">
              <a:rPr lang="en-US" smtClean="0"/>
              <a:t>‹#›</a:t>
            </a:fld>
            <a:endParaRPr lang="en-US" dirty="0"/>
          </a:p>
        </p:txBody>
      </p:sp>
    </p:spTree>
    <p:extLst>
      <p:ext uri="{BB962C8B-B14F-4D97-AF65-F5344CB8AC3E}">
        <p14:creationId xmlns:p14="http://schemas.microsoft.com/office/powerpoint/2010/main" val="463986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lickr.com/photos/globalwaterforum/7581251632/in/photolist-cxVTZ3-6es7gi-5yARo6-8MmKW9-i22mQ-bhrsMv-gzCvs1-2cbAr8R-9DbWoP-8NYREx-cG6yu3-7Jr6QV-84cioa-4pXCbh-6xLXtE-fS7Auk-onki-nyMZ6S-5csu7z-8hf5dX-8hf2a4-4pTwY6-zF1Km4-4zUVXJ-dDip1m-7Jr6MR-4Gwx6C-Dz2yM-zd7jiR-fbLzuP-7Jv2q1-7Jr5Pg-7Jr6EP-8fjwSd-8T5pDb-7Jr6VR-8hfaAM-8hfaqp-8icddY-iqiGK-27G8CJ9-aZvRBp-3ZprNQ-nc5cnu-5rHu4g-4kSSpX-877J9L-6Aepuq-8hyEf8-7Jr734/"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Documents, training curricula, and other print or electronic materials created by the Interstate Technology and Regulatory Council (“ITRC”; such materials are referred to as “ITRC Materials”) are the property of ITRC under United States intellectual property law and international conventions. ITRC Materials, such as information from ITRC documents, ITRC training slides, and graphics from documents or other print or electronic materials, may not be used for profit. ITRC Materials can be used for educational and training purposes with the conditions outlined below. If you have a question regarding proper use of ITRC Materials, please contact the ITRC Director at 202-266-4933 or itrc@itrcweb.org.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3E05A0-C8D6-446E-84F1-BAF435089B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7574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dirty="0"/>
              <a:t>There is a lot of variation in quality and usability in the MP toxicity information available. Microplastics toxicity can be caused by both physical and chemical properties and the pathogens that may be carried with them. </a:t>
            </a:r>
            <a:r>
              <a:rPr lang="en-US" sz="1800" dirty="0">
                <a:effectLst/>
                <a:latin typeface="Calibri" panose="020F0502020204030204" pitchFamily="34" charset="0"/>
                <a:ea typeface="Calibri" panose="020F0502020204030204" pitchFamily="34" charset="0"/>
                <a:cs typeface="Times New Roman" panose="02020603050405020304" pitchFamily="18" charset="0"/>
              </a:rPr>
              <a:t>Exposure does NOT equal effects. Having biomarker responses (e.g., presence in blood, urine, or tissues) may only indicate that exposure has occurred. It does not mean that every response is automatically an adverse health effect.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Numerous nonhuman mammalian studies are available, but usability varies in study design, exposure concentration, data quality, and reporting, which leads to significant data gaps.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Currently, there is not enough information to establish toxicity criteria to use in environmental or human health risk assessments.</a:t>
            </a:r>
          </a:p>
          <a:p>
            <a:endParaRPr lang="en-US" dirty="0"/>
          </a:p>
          <a:p>
            <a:endParaRPr lang="en-US" b="0" i="0" dirty="0">
              <a:solidFill>
                <a:srgbClr val="333333"/>
              </a:solidFill>
              <a:effectLst/>
              <a:latin typeface="-apple-system"/>
            </a:endParaRPr>
          </a:p>
          <a:p>
            <a:endParaRPr lang="en-US" dirty="0"/>
          </a:p>
          <a:p>
            <a:endParaRPr lang="en-US" dirty="0"/>
          </a:p>
        </p:txBody>
      </p:sp>
      <p:sp>
        <p:nvSpPr>
          <p:cNvPr id="4" name="Slide Number Placeholder 3"/>
          <p:cNvSpPr>
            <a:spLocks noGrp="1"/>
          </p:cNvSpPr>
          <p:nvPr>
            <p:ph type="sldNum" sz="quarter" idx="5"/>
          </p:nvPr>
        </p:nvSpPr>
        <p:spPr/>
        <p:txBody>
          <a:bodyPr/>
          <a:lstStyle/>
          <a:p>
            <a:fld id="{690288A4-5344-4F4E-A09C-077DDF34B9BC}" type="slidenum">
              <a:rPr lang="en-US" smtClean="0"/>
              <a:t>10</a:t>
            </a:fld>
            <a:endParaRPr lang="en-US"/>
          </a:p>
        </p:txBody>
      </p:sp>
    </p:spTree>
    <p:extLst>
      <p:ext uri="{BB962C8B-B14F-4D97-AF65-F5344CB8AC3E}">
        <p14:creationId xmlns:p14="http://schemas.microsoft.com/office/powerpoint/2010/main" val="2982066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governing bodies doing to reduce microplastics? Some actions at various levels of government have established or are establishing mechanisms to reduce microplastics in the environment.</a:t>
            </a:r>
          </a:p>
        </p:txBody>
      </p:sp>
      <p:sp>
        <p:nvSpPr>
          <p:cNvPr id="4" name="Slide Number Placeholder 3"/>
          <p:cNvSpPr>
            <a:spLocks noGrp="1"/>
          </p:cNvSpPr>
          <p:nvPr>
            <p:ph type="sldNum" sz="quarter" idx="5"/>
          </p:nvPr>
        </p:nvSpPr>
        <p:spPr/>
        <p:txBody>
          <a:bodyPr/>
          <a:lstStyle/>
          <a:p>
            <a:fld id="{003E05A0-C8D6-446E-84F1-BAF435089BFB}" type="slidenum">
              <a:rPr lang="en-US" smtClean="0"/>
              <a:t>11</a:t>
            </a:fld>
            <a:endParaRPr lang="en-US" dirty="0"/>
          </a:p>
        </p:txBody>
      </p:sp>
    </p:spTree>
    <p:extLst>
      <p:ext uri="{BB962C8B-B14F-4D97-AF65-F5344CB8AC3E}">
        <p14:creationId xmlns:p14="http://schemas.microsoft.com/office/powerpoint/2010/main" val="2291600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most common local efforts to reduce plastics and thus, microplastics, is a city-level plastic bag ban. San Francisco was the first city to implement a plastic bag ban in 2007. Currently (as of April 2024), California, Colorado, Connecticut, Delaware, Hawaii, Maine, New Jersey, New York, Rhode Island, Vermont, and Washington now have state-wide bans. Numerous cities have now implemented bans in the following states: Alaska, Florida, Illinois, Iowa, Massachusetts, Maryland, New Mexico, North Carolina, Oregon,  South Carolina, and Texas. These bans prohibit plastic bags from being used for free. Some cities have banned plastic bags entirely; others have implemented a fee for their use. </a:t>
            </a:r>
          </a:p>
        </p:txBody>
      </p:sp>
      <p:sp>
        <p:nvSpPr>
          <p:cNvPr id="4" name="Slide Number Placeholder 3"/>
          <p:cNvSpPr>
            <a:spLocks noGrp="1"/>
          </p:cNvSpPr>
          <p:nvPr>
            <p:ph type="sldNum" sz="quarter" idx="5"/>
          </p:nvPr>
        </p:nvSpPr>
        <p:spPr/>
        <p:txBody>
          <a:bodyPr/>
          <a:lstStyle/>
          <a:p>
            <a:fld id="{003E05A0-C8D6-446E-84F1-BAF435089BFB}" type="slidenum">
              <a:rPr lang="en-US" smtClean="0"/>
              <a:t>12</a:t>
            </a:fld>
            <a:endParaRPr lang="en-US" dirty="0"/>
          </a:p>
        </p:txBody>
      </p:sp>
    </p:spTree>
    <p:extLst>
      <p:ext uri="{BB962C8B-B14F-4D97-AF65-F5344CB8AC3E}">
        <p14:creationId xmlns:p14="http://schemas.microsoft.com/office/powerpoint/2010/main" val="2838344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California’s full approach to addressing microplastics is included in their online documents.  In 2018 the state passed a pair of bills: Senate Bill 1422 and Senate Bill 1263, which have since been incorporated into state law.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SB 1422 has been added to the California Safe Drinking Water Act. It is focused on drinking water and includes a definition of microplastics and a standard method applicable to testing for microplastics in drinking water.  It also includes a 4-year drinking water testing and reporting requirement and public disclosure of the results. </a:t>
            </a:r>
            <a:r>
              <a:rPr lang="en-US" sz="1800" dirty="0">
                <a:effectLst/>
                <a:highlight>
                  <a:srgbClr val="FFFF00"/>
                </a:highlight>
                <a:latin typeface="Calibri" panose="020F0502020204030204" pitchFamily="34" charset="0"/>
                <a:ea typeface="Calibri" panose="020F0502020204030204" pitchFamily="34" charset="0"/>
              </a:rPr>
              <a:t>A policy handbook was issued in September 2022 to help implement this 4-year testing effort.  The first two years of monitoring results will be followed by 6 months of evaluation, which will include figuring out whether more sophisticated test methods are needed.</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0288A4-5344-4F4E-A09C-077DDF34B9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2141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SB 1263 was adopted into the California Public Resources Code and resulted in a two-track approach to understanding and addressing microplastics in a Statewide Microplastics Strategy.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This strategy was issued in February 2022 and provides a multiyear roadmap identifying specific actions that the state plans to take.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0288A4-5344-4F4E-A09C-077DDF34B9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9603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Save our Seas 2.0 Act is a bipartisan approved piece of legislation that was passed into law December 18, 2020. It expands on the Save our Seas Act enacted in 2018, which focused on outreach regarding marine debris and responses after natural disasters. The Save our Seas 2.0 Act addresses plastic waste and its role in ocean pollution. Specifically, the act contains three titles  to (1) </a:t>
            </a:r>
            <a:r>
              <a:rPr lang="en-US" sz="2800" b="0" i="0" dirty="0">
                <a:solidFill>
                  <a:srgbClr val="585858"/>
                </a:solidFill>
                <a:effectLst/>
                <a:latin typeface="Roboto" panose="02000000000000000000" pitchFamily="2" charset="0"/>
              </a:rPr>
              <a:t>combat marine debris, (2) enhance global engagement to combat marine debris, and (3) improve domestic infrastructure to prevent marine debris. The U.S. Environmental Protection Agency is responsible for addressing nine sections under these titles.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0288A4-5344-4F4E-A09C-077DDF34B9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19105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Here is a brief overview of important steps that are being taken in the EU to restrict MP.  In 2019, the European Chemicals Agency proposed a restriction on intentionally added MP to consumer and professional products.  In 2020, that agency’s Committee for Risk Assessment supported the proposal and recommended removing a lower limit on the size of MP added to products.  In April 2023, the Registration, Evaluation, Authorization, and Restriction of Chemicals Committee voted in favor of the proposal, which was approved in Sept 2023 by the European Parliament (https://ec.europa.eu/commission/presscorner/detail/en/ip_23_4581).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REACH- Registration, Evaluation,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Authorisation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and Restriction of Chemicals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0288A4-5344-4F4E-A09C-077DDF34B9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41544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significant step in addressing global plastic and microplastic pollution was taken when 175 nations agreed to develop an international legally binding instrument to address plastic pollution by the end of 2024.  The UN Resolution to end plastic pollution was signed March 2, 2022, and included microplastics in the definition of plastics.</a:t>
            </a:r>
          </a:p>
        </p:txBody>
      </p:sp>
      <p:sp>
        <p:nvSpPr>
          <p:cNvPr id="4" name="Slide Number Placeholder 3"/>
          <p:cNvSpPr>
            <a:spLocks noGrp="1"/>
          </p:cNvSpPr>
          <p:nvPr>
            <p:ph type="sldNum" sz="quarter" idx="5"/>
          </p:nvPr>
        </p:nvSpPr>
        <p:spPr/>
        <p:txBody>
          <a:bodyPr/>
          <a:lstStyle/>
          <a:p>
            <a:fld id="{003E05A0-C8D6-446E-84F1-BAF435089BFB}" type="slidenum">
              <a:rPr lang="en-US" smtClean="0"/>
              <a:t>17</a:t>
            </a:fld>
            <a:endParaRPr lang="en-US" dirty="0"/>
          </a:p>
        </p:txBody>
      </p:sp>
    </p:spTree>
    <p:extLst>
      <p:ext uri="{BB962C8B-B14F-4D97-AF65-F5344CB8AC3E}">
        <p14:creationId xmlns:p14="http://schemas.microsoft.com/office/powerpoint/2010/main" val="4160004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How do we prevent MPs? Additional research is needed to establish point sources of pollution, to understand the fate and transport of MPs, and to establish thresholds of toxicity for both human health and the environment. Individuals and organizations can also aid in the prevention of MP by being responsible with their use of plastic. </a:t>
            </a:r>
          </a:p>
          <a:p>
            <a:endParaRPr lang="en-US" dirty="0"/>
          </a:p>
        </p:txBody>
      </p:sp>
      <p:sp>
        <p:nvSpPr>
          <p:cNvPr id="4" name="Slide Number Placeholder 3"/>
          <p:cNvSpPr>
            <a:spLocks noGrp="1"/>
          </p:cNvSpPr>
          <p:nvPr>
            <p:ph type="sldNum" sz="quarter" idx="5"/>
          </p:nvPr>
        </p:nvSpPr>
        <p:spPr/>
        <p:txBody>
          <a:bodyPr/>
          <a:lstStyle/>
          <a:p>
            <a:fld id="{003E05A0-C8D6-446E-84F1-BAF435089BFB}" type="slidenum">
              <a:rPr lang="en-US" smtClean="0"/>
              <a:t>18</a:t>
            </a:fld>
            <a:endParaRPr lang="en-US" dirty="0"/>
          </a:p>
        </p:txBody>
      </p:sp>
    </p:spTree>
    <p:extLst>
      <p:ext uri="{BB962C8B-B14F-4D97-AF65-F5344CB8AC3E}">
        <p14:creationId xmlns:p14="http://schemas.microsoft.com/office/powerpoint/2010/main" val="23393034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dirty="0"/>
              <a:t>In conclusion, if you would like more information about microplastics, ITRC has a comprehensive technical guidance, which is a web-based document that can be accessed at the link at the top of the screen. </a:t>
            </a:r>
            <a:r>
              <a:rPr lang="en-US" sz="1800" dirty="0">
                <a:effectLst/>
                <a:latin typeface="Calibri" panose="020F0502020204030204" pitchFamily="34" charset="0"/>
                <a:ea typeface="Calibri" panose="020F0502020204030204" pitchFamily="34" charset="0"/>
              </a:rPr>
              <a:t>The Microplastics Guidance provides an introduction to microplastics, information on how they move and where you can find them in the environment, sampling and analysis considerations, information on human health and environmental effects, a summary of current laws and regulations, and technologies that can be used to abate and mitigate microplastics in the environment. Case studies are also included in the document. </a:t>
            </a:r>
            <a:endParaRPr lang="en-US" dirty="0"/>
          </a:p>
        </p:txBody>
      </p:sp>
      <p:sp>
        <p:nvSpPr>
          <p:cNvPr id="4" name="Slide Number Placeholder 3"/>
          <p:cNvSpPr>
            <a:spLocks noGrp="1"/>
          </p:cNvSpPr>
          <p:nvPr>
            <p:ph type="sldNum" sz="quarter" idx="5"/>
          </p:nvPr>
        </p:nvSpPr>
        <p:spPr/>
        <p:txBody>
          <a:bodyPr/>
          <a:lstStyle/>
          <a:p>
            <a:fld id="{003E05A0-C8D6-446E-84F1-BAF435089BFB}" type="slidenum">
              <a:rPr lang="en-US" smtClean="0"/>
              <a:t>19</a:t>
            </a:fld>
            <a:endParaRPr lang="en-US" dirty="0"/>
          </a:p>
        </p:txBody>
      </p:sp>
    </p:spTree>
    <p:extLst>
      <p:ext uri="{BB962C8B-B14F-4D97-AF65-F5344CB8AC3E}">
        <p14:creationId xmlns:p14="http://schemas.microsoft.com/office/powerpoint/2010/main" val="2550477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Small plastics, termed microplastics (greater than 1 nanometer through 5 millimeters), are an area of concern due to their known and unknown impacts on the environment and human health.</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3E05A0-C8D6-446E-84F1-BAF435089B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7696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note that the acronym “MP” will be used throughout the presentation as a short-hand version of “microplastics.”  This presentation will address what microplastics are and briefly explore where they come from and where they are found.</a:t>
            </a:r>
          </a:p>
          <a:p>
            <a:endParaRPr lang="en-US" dirty="0"/>
          </a:p>
          <a:p>
            <a:r>
              <a:rPr lang="en-US" dirty="0"/>
              <a:t>ITRC’s definition of MPs was influenced by other agencies.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3E05A0-C8D6-446E-84F1-BAF435089B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1392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mentioned in the definition, MPs can range from 1 nm up to 5 mm. This is a figure from Chapter 1 of the ITRC Microplastics Guidance document. The largest MP particle size is smaller than 5 mm, which is the approximate diameter of a drinking straw.  The smallest MP particle size is 1 nm, which is smaller than a strand of DNA.  </a:t>
            </a:r>
          </a:p>
        </p:txBody>
      </p:sp>
      <p:sp>
        <p:nvSpPr>
          <p:cNvPr id="4" name="Slide Number Placeholder 3"/>
          <p:cNvSpPr>
            <a:spLocks noGrp="1"/>
          </p:cNvSpPr>
          <p:nvPr>
            <p:ph type="sldNum" sz="quarter" idx="5"/>
          </p:nvPr>
        </p:nvSpPr>
        <p:spPr/>
        <p:txBody>
          <a:bodyPr/>
          <a:lstStyle/>
          <a:p>
            <a:fld id="{690288A4-5344-4F4E-A09C-077DDF34B9BC}" type="slidenum">
              <a:rPr lang="en-US" smtClean="0"/>
              <a:t>4</a:t>
            </a:fld>
            <a:endParaRPr lang="en-US" dirty="0"/>
          </a:p>
        </p:txBody>
      </p:sp>
    </p:spTree>
    <p:extLst>
      <p:ext uri="{BB962C8B-B14F-4D97-AF65-F5344CB8AC3E}">
        <p14:creationId xmlns:p14="http://schemas.microsoft.com/office/powerpoint/2010/main" val="1719248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do we know about microplastics?</a:t>
            </a:r>
          </a:p>
          <a:p>
            <a:r>
              <a:rPr lang="en-US" dirty="0"/>
              <a:t>MPs are ubiquitous in the environment; they are found in surface waters, drinking water, air, and even in the food humans consume.</a:t>
            </a:r>
          </a:p>
          <a:p>
            <a:r>
              <a:rPr lang="en-US" dirty="0"/>
              <a:t>MPs accumulate and persist long term in the environment, and they can move long distances in the environment. </a:t>
            </a:r>
          </a:p>
          <a:p>
            <a:r>
              <a:rPr lang="en-US" dirty="0"/>
              <a:t>MPs can also contain harmful chemical contaminants and additives that can move along with them in the environment.</a:t>
            </a:r>
          </a:p>
          <a:p>
            <a:r>
              <a:rPr lang="en-US" dirty="0"/>
              <a:t>Because of their small size, MPs can be consumed by humans, and some other organisms can confuse them with food, depending on the MP’s shape and color.</a:t>
            </a:r>
          </a:p>
          <a:p>
            <a:r>
              <a:rPr lang="en-US" dirty="0"/>
              <a:t>MPs can cause adverse health impacts for organisms that are exposed to them. </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at: </a:t>
            </a:r>
            <a:r>
              <a:rPr lang="en-US" sz="1800" u="sng" dirty="0">
                <a:solidFill>
                  <a:srgbClr val="0000FF"/>
                </a:solidFill>
                <a:effectLst/>
                <a:latin typeface="Ebrima" panose="02000000000000000000" pitchFamily="2" charset="0"/>
                <a:ea typeface="Calibri" panose="020F0502020204030204" pitchFamily="34" charset="0"/>
                <a:cs typeface="Times New Roman" panose="02020603050405020304" pitchFamily="18" charset="0"/>
                <a:hlinkClick r:id="rId3"/>
              </a:rPr>
              <a:t>https://www.flickr.com/photos/globalwaterforum/7581251632/in/photolist-cxVTZ3-6es7gi-5yARo6-8MmKW9-i22mQ-bhrsMv-gzCvs1-2cbAr8R-9DbWoP-8NYREx-cG6yu3-7Jr6QV-84cioa-4pXCbh-6xLXtE-fS7Auk-onki-nyMZ6S-5csu7z-8hf5dX-8hf2a4-4pTwY6-zF1Km4-4zUVXJ-dDip1m-7Jr6MR-4Gwx6C-Dz2yM-zd7jiR-fbLzuP-7Jv2q1-7Jr5Pg-7Jr6EP-8fjwSd-8T5pDb-7Jr6VR-8hfaAM-8hfaqp-8icddY-iqiGK-27G8CJ9-aZvRBp-3ZprNQ-nc5cnu-5rHu4g-4kSSpX-877J9L-6Aepuq-8hyEf8-7Jr734/</a:t>
            </a:r>
            <a:r>
              <a:rPr lang="en-US" sz="1800" dirty="0">
                <a:effectLst/>
                <a:latin typeface="Ebrima" panose="02000000000000000000" pitchFamily="2"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Ebrima" panose="02000000000000000000" pitchFamily="2"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Ebrima" panose="02000000000000000000" pitchFamily="2" charset="0"/>
                <a:ea typeface="Calibri" panose="020F0502020204030204" pitchFamily="34" charset="0"/>
                <a:cs typeface="Times New Roman" panose="02020603050405020304" pitchFamily="18" charset="0"/>
              </a:rPr>
              <a:t>https://commons.wikimedia.org/wiki/File:Microplastic.jpg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AC6F6EF-3B08-46AF-80E6-D8C953567F53}" type="slidenum">
              <a:rPr lang="en-US" smtClean="0"/>
              <a:t>5</a:t>
            </a:fld>
            <a:endParaRPr lang="en-US" dirty="0"/>
          </a:p>
        </p:txBody>
      </p:sp>
    </p:spTree>
    <p:extLst>
      <p:ext uri="{BB962C8B-B14F-4D97-AF65-F5344CB8AC3E}">
        <p14:creationId xmlns:p14="http://schemas.microsoft.com/office/powerpoint/2010/main" val="4168603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illustration is the conceptual site model (or CSM) for microplastics used in the online ITRC guidance document. It’s an interactive figure with popups that provide information about various sources and mechanisms of microplastic transport. In this set of slides, we’ll use the CSM as we talk through examples. You can also use the interactive CSM to navigate through the online document (https://mp-1.itrcweb.org/) </a:t>
            </a:r>
          </a:p>
        </p:txBody>
      </p:sp>
      <p:sp>
        <p:nvSpPr>
          <p:cNvPr id="4" name="Slide Number Placeholder 3"/>
          <p:cNvSpPr>
            <a:spLocks noGrp="1"/>
          </p:cNvSpPr>
          <p:nvPr>
            <p:ph type="sldNum" sz="quarter" idx="5"/>
          </p:nvPr>
        </p:nvSpPr>
        <p:spPr/>
        <p:txBody>
          <a:bodyPr/>
          <a:lstStyle/>
          <a:p>
            <a:fld id="{690288A4-5344-4F4E-A09C-077DDF34B9BC}" type="slidenum">
              <a:rPr lang="en-US" smtClean="0"/>
              <a:t>6</a:t>
            </a:fld>
            <a:endParaRPr lang="en-US"/>
          </a:p>
        </p:txBody>
      </p:sp>
    </p:spTree>
    <p:extLst>
      <p:ext uri="{BB962C8B-B14F-4D97-AF65-F5344CB8AC3E}">
        <p14:creationId xmlns:p14="http://schemas.microsoft.com/office/powerpoint/2010/main" val="609707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Here we have some examples of point sources of microplastics. Point sources are discrete conveyances such as stormwater or wastewater outfalls, smokestacks, industrial releases of nurdles (primary microplastics used in plastic manufacturing), or fishing areas (derelict fishing nets). There can also be marine point sources such as oceangoing vessels that may have lost or discarded materials overboard.</a:t>
            </a:r>
          </a:p>
          <a:p>
            <a:endParaRPr lang="en-US" dirty="0"/>
          </a:p>
        </p:txBody>
      </p:sp>
      <p:sp>
        <p:nvSpPr>
          <p:cNvPr id="4" name="Slide Number Placeholder 3"/>
          <p:cNvSpPr>
            <a:spLocks noGrp="1"/>
          </p:cNvSpPr>
          <p:nvPr>
            <p:ph type="sldNum" sz="quarter" idx="5"/>
          </p:nvPr>
        </p:nvSpPr>
        <p:spPr/>
        <p:txBody>
          <a:bodyPr/>
          <a:lstStyle/>
          <a:p>
            <a:fld id="{690288A4-5344-4F4E-A09C-077DDF34B9BC}" type="slidenum">
              <a:rPr lang="en-US" smtClean="0"/>
              <a:t>7</a:t>
            </a:fld>
            <a:endParaRPr lang="en-US" dirty="0"/>
          </a:p>
        </p:txBody>
      </p:sp>
    </p:spTree>
    <p:extLst>
      <p:ext uri="{BB962C8B-B14F-4D97-AF65-F5344CB8AC3E}">
        <p14:creationId xmlns:p14="http://schemas.microsoft.com/office/powerpoint/2010/main" val="2579927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Due to the ubiquitous nature of microplastics, nonpoint sources are especially problematic. Nonpoint sources of microplastic pollution occur where there are broad areas or many sources that distribute microplastics into the environment. Microplastics can originate in one area and be transported to another by water or air. Beaches are an example of nonpoint sources. Litter may be spread along a beach and wash up or be transported by wind to other areas. Residential neighborhoods can be nonpoint sources as household products are used and discarded. Agricultural lands are another example of a nonpoint source. Microplastics may originate from fertilizer pellets, wastewater treatment plant biosolids used as fertilizers, or even home gardening materials, such as plastic sheeting, containers, and gloves. Roadways also are nonpoint sources, where tires are worn down and generate tire wear particles</a:t>
            </a:r>
            <a:r>
              <a:rPr kumimoji="0" lang="en-US" sz="18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a:t>
            </a:r>
            <a:endParaRPr lang="en-US" dirty="0"/>
          </a:p>
        </p:txBody>
      </p:sp>
      <p:sp>
        <p:nvSpPr>
          <p:cNvPr id="4" name="Slide Number Placeholder 3"/>
          <p:cNvSpPr>
            <a:spLocks noGrp="1"/>
          </p:cNvSpPr>
          <p:nvPr>
            <p:ph type="sldNum" sz="quarter" idx="5"/>
          </p:nvPr>
        </p:nvSpPr>
        <p:spPr/>
        <p:txBody>
          <a:bodyPr/>
          <a:lstStyle/>
          <a:p>
            <a:fld id="{690288A4-5344-4F4E-A09C-077DDF34B9BC}" type="slidenum">
              <a:rPr lang="en-US" smtClean="0"/>
              <a:t>8</a:t>
            </a:fld>
            <a:endParaRPr lang="en-US" dirty="0"/>
          </a:p>
        </p:txBody>
      </p:sp>
    </p:spTree>
    <p:extLst>
      <p:ext uri="{BB962C8B-B14F-4D97-AF65-F5344CB8AC3E}">
        <p14:creationId xmlns:p14="http://schemas.microsoft.com/office/powerpoint/2010/main" val="3640805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Every habitat and organism is exposed to MPs. This diagram generalizes how MPs in the environment expose animals and humans. Humans can be exposed through inhalation and ingestion of contaminated water or food, both through trophic transfer (eating animals that have eaten MPs) or ingestion of crops grown in soils containing microplastics. MPs have been found in human lungs, blood, placenta, breast milk, and heart tissue. However, the impacts that MPs have on the human body are unknown. MPs have been shown to have adverse impacts to animals, though determining toxicity to organisms can be difficult.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003E05A0-C8D6-446E-84F1-BAF435089BFB}" type="slidenum">
              <a:rPr lang="en-US" smtClean="0"/>
              <a:t>9</a:t>
            </a:fld>
            <a:endParaRPr lang="en-US" dirty="0"/>
          </a:p>
        </p:txBody>
      </p:sp>
    </p:spTree>
    <p:extLst>
      <p:ext uri="{BB962C8B-B14F-4D97-AF65-F5344CB8AC3E}">
        <p14:creationId xmlns:p14="http://schemas.microsoft.com/office/powerpoint/2010/main" val="33725293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82775"/>
            <a:ext cx="7772400" cy="1470025"/>
          </a:xfrm>
        </p:spPr>
        <p:txBody>
          <a:bodyPr/>
          <a:lstStyle>
            <a:lvl1pPr algn="ctr">
              <a:defRPr>
                <a:solidFill>
                  <a:srgbClr val="008FAC"/>
                </a:solidFill>
              </a:defRPr>
            </a:lvl1pPr>
          </a:lstStyle>
          <a:p>
            <a:r>
              <a:rPr lang="en-US"/>
              <a:t>Click to edit Master title style</a:t>
            </a:r>
          </a:p>
        </p:txBody>
      </p:sp>
      <p:sp>
        <p:nvSpPr>
          <p:cNvPr id="3" name="Subtitle 2"/>
          <p:cNvSpPr>
            <a:spLocks noGrp="1"/>
          </p:cNvSpPr>
          <p:nvPr>
            <p:ph type="subTitle" idx="1"/>
          </p:nvPr>
        </p:nvSpPr>
        <p:spPr>
          <a:xfrm>
            <a:off x="1371600" y="3626580"/>
            <a:ext cx="6400800" cy="1402620"/>
          </a:xfrm>
        </p:spPr>
        <p:txBody>
          <a:bodyPr/>
          <a:lstStyle>
            <a:lvl1pPr marL="0" indent="0" algn="ctr">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2" name="Picture 11" descr="Safer Consumer Product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5200" y="421955"/>
            <a:ext cx="1657660" cy="1274300"/>
          </a:xfrm>
          <a:prstGeom prst="rect">
            <a:avLst/>
          </a:prstGeom>
        </p:spPr>
      </p:pic>
      <p:grpSp>
        <p:nvGrpSpPr>
          <p:cNvPr id="4" name="Group 3" descr="Department of Toxic Substance Control, CalEPA">
            <a:extLst>
              <a:ext uri="{FF2B5EF4-FFF2-40B4-BE49-F238E27FC236}">
                <a16:creationId xmlns:a16="http://schemas.microsoft.com/office/drawing/2014/main" id="{1B6CFB9B-7AAD-410F-B249-0224D7A5ED93}"/>
              </a:ext>
            </a:extLst>
          </p:cNvPr>
          <p:cNvGrpSpPr/>
          <p:nvPr userDrawn="1"/>
        </p:nvGrpSpPr>
        <p:grpSpPr>
          <a:xfrm>
            <a:off x="609600" y="5791200"/>
            <a:ext cx="8153400" cy="699025"/>
            <a:chOff x="609600" y="5791200"/>
            <a:chExt cx="8153400" cy="699025"/>
          </a:xfrm>
        </p:grpSpPr>
        <p:sp>
          <p:nvSpPr>
            <p:cNvPr id="9" name="TextBox 8"/>
            <p:cNvSpPr txBox="1"/>
            <p:nvPr userDrawn="1"/>
          </p:nvSpPr>
          <p:spPr>
            <a:xfrm>
              <a:off x="1290174" y="5952361"/>
              <a:ext cx="5186826" cy="43088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black"/>
                  </a:solidFill>
                  <a:effectLst/>
                  <a:uLnTx/>
                  <a:uFillTx/>
                </a:rPr>
                <a:t>Department of Toxic Substances Control</a:t>
              </a:r>
            </a:p>
          </p:txBody>
        </p:sp>
        <p:pic>
          <p:nvPicPr>
            <p:cNvPr id="10" name="Picture 9" descr="Department of Toxic Substance Control, CalEPA"/>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53200" y="5939135"/>
              <a:ext cx="459300" cy="458152"/>
            </a:xfrm>
            <a:prstGeom prst="rect">
              <a:avLst/>
            </a:prstGeom>
          </p:spPr>
        </p:pic>
        <p:sp>
          <p:nvSpPr>
            <p:cNvPr id="11" name="TextBox 10" descr="Department of Toxic Substance Control, CalEPA"/>
            <p:cNvSpPr txBox="1"/>
            <p:nvPr userDrawn="1"/>
          </p:nvSpPr>
          <p:spPr>
            <a:xfrm>
              <a:off x="7010400" y="5939135"/>
              <a:ext cx="1752600"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rPr>
                <a:t>CalEPA</a:t>
              </a:r>
            </a:p>
          </p:txBody>
        </p:sp>
        <p:pic>
          <p:nvPicPr>
            <p:cNvPr id="17" name="Picture 16"/>
            <p:cNvPicPr>
              <a:picLocks noChangeAspect="1"/>
            </p:cNvPicPr>
            <p:nvPr userDrawn="1"/>
          </p:nvPicPr>
          <p:blipFill>
            <a:blip r:embed="rId4" cstate="print">
              <a:extLst>
                <a:ext uri="{28A0092B-C50C-407E-A947-70E740481C1C}">
                  <a14:useLocalDpi xmlns:a14="http://schemas.microsoft.com/office/drawing/2010/main" val="0"/>
                </a:ext>
              </a:extLst>
            </a:blip>
            <a:srcRect l="2679" r="2679"/>
            <a:stretch/>
          </p:blipFill>
          <p:spPr>
            <a:xfrm>
              <a:off x="609600" y="5791200"/>
              <a:ext cx="661524" cy="699025"/>
            </a:xfrm>
            <a:prstGeom prst="rect">
              <a:avLst/>
            </a:prstGeom>
          </p:spPr>
        </p:pic>
      </p:grpSp>
    </p:spTree>
    <p:extLst>
      <p:ext uri="{BB962C8B-B14F-4D97-AF65-F5344CB8AC3E}">
        <p14:creationId xmlns:p14="http://schemas.microsoft.com/office/powerpoint/2010/main" val="18270451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ormAutofit/>
          </a:bodyPr>
          <a:lstStyle>
            <a:lvl1pPr>
              <a:defRPr sz="3600">
                <a:solidFill>
                  <a:schemeClr val="tx2"/>
                </a:solidFill>
              </a:defRPr>
            </a:lvl1pPr>
          </a:lstStyle>
          <a:p>
            <a:r>
              <a:rPr lang="en-US"/>
              <a:t>Click to edit Master title style</a:t>
            </a:r>
          </a:p>
        </p:txBody>
      </p:sp>
      <p:sp>
        <p:nvSpPr>
          <p:cNvPr id="3" name="Content Placeholder 2"/>
          <p:cNvSpPr>
            <a:spLocks noGrp="1"/>
          </p:cNvSpPr>
          <p:nvPr>
            <p:ph idx="1"/>
          </p:nvPr>
        </p:nvSpPr>
        <p:spPr>
          <a:xfrm>
            <a:off x="457200" y="1295400"/>
            <a:ext cx="8229600" cy="2082621"/>
          </a:xfrm>
        </p:spPr>
        <p:txBody>
          <a:bodyPr>
            <a:spAutoFit/>
          </a:bodyPr>
          <a:lstStyle>
            <a:lvl1pPr>
              <a:spcAft>
                <a:spcPts val="400"/>
              </a:spcAft>
              <a:defRPr sz="2800">
                <a:solidFill>
                  <a:schemeClr val="tx1"/>
                </a:solidFill>
              </a:defRPr>
            </a:lvl1pPr>
            <a:lvl2pPr>
              <a:spcAft>
                <a:spcPts val="400"/>
              </a:spcAft>
              <a:defRPr sz="2400">
                <a:solidFill>
                  <a:schemeClr val="tx1"/>
                </a:solidFill>
              </a:defRPr>
            </a:lvl2pPr>
            <a:lvl3pPr marL="1257300" indent="-342900">
              <a:spcAft>
                <a:spcPts val="400"/>
              </a:spcAft>
              <a:buFont typeface="Calibri" pitchFamily="34" charset="0"/>
              <a:buChar char="–"/>
              <a:defRPr sz="2000">
                <a:solidFill>
                  <a:schemeClr val="tx1"/>
                </a:solidFill>
              </a:defRPr>
            </a:lvl3pPr>
            <a:lvl4pPr marL="1657350" indent="-285750">
              <a:spcAft>
                <a:spcPts val="400"/>
              </a:spcAft>
              <a:buFont typeface="Calibri" pitchFamily="34" charset="0"/>
              <a:buChar char="–"/>
              <a:defRPr sz="2000">
                <a:solidFill>
                  <a:schemeClr val="tx1"/>
                </a:solidFill>
              </a:defRPr>
            </a:lvl4pPr>
            <a:lvl5pPr marL="2057400" indent="-228600">
              <a:spcAft>
                <a:spcPts val="400"/>
              </a:spcAft>
              <a:buFont typeface="Calibri" pitchFamily="34" charset="0"/>
              <a:buChar char="–"/>
              <a:defRPr sz="20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001000" y="6355076"/>
            <a:ext cx="685800" cy="274324"/>
          </a:xfrm>
          <a:prstGeom prst="rect">
            <a:avLst/>
          </a:prstGeom>
        </p:spPr>
        <p:txBody>
          <a:bodyPr/>
          <a:lstStyle>
            <a:lvl1pPr>
              <a:defRPr>
                <a:solidFill>
                  <a:schemeClr val="tx1"/>
                </a:solidFill>
              </a:defRPr>
            </a:lvl1pPr>
          </a:lstStyle>
          <a:p>
            <a:fld id="{1BD32212-E805-4D23-8AB2-4C8FED635B05}" type="slidenum">
              <a:rPr lang="en-US" smtClean="0"/>
              <a:pPr/>
              <a:t>‹#›</a:t>
            </a:fld>
            <a:endParaRPr lang="en-US" dirty="0"/>
          </a:p>
        </p:txBody>
      </p:sp>
    </p:spTree>
    <p:extLst>
      <p:ext uri="{BB962C8B-B14F-4D97-AF65-F5344CB8AC3E}">
        <p14:creationId xmlns:p14="http://schemas.microsoft.com/office/powerpoint/2010/main" val="4128270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normAutofit/>
          </a:bodyPr>
          <a:lstStyle>
            <a:lvl1pPr>
              <a:defRPr sz="3600">
                <a:solidFill>
                  <a:schemeClr val="tx2"/>
                </a:solidFill>
              </a:defRPr>
            </a:lvl1pPr>
          </a:lstStyle>
          <a:p>
            <a:r>
              <a:rPr lang="en-US"/>
              <a:t>Click to edit Master title style</a:t>
            </a:r>
          </a:p>
        </p:txBody>
      </p:sp>
      <p:sp>
        <p:nvSpPr>
          <p:cNvPr id="3" name="Content Placeholder 2"/>
          <p:cNvSpPr>
            <a:spLocks noGrp="1"/>
          </p:cNvSpPr>
          <p:nvPr>
            <p:ph sz="half" idx="1"/>
          </p:nvPr>
        </p:nvSpPr>
        <p:spPr>
          <a:xfrm>
            <a:off x="457200" y="1371600"/>
            <a:ext cx="4038600" cy="2513509"/>
          </a:xfrm>
        </p:spPr>
        <p:txBody>
          <a:bodyPr>
            <a:spAutoFit/>
          </a:bodyPr>
          <a:lstStyle>
            <a:lvl1pPr>
              <a:spcAft>
                <a:spcPts val="400"/>
              </a:spcAft>
              <a:defRPr sz="2800">
                <a:solidFill>
                  <a:schemeClr val="tx1">
                    <a:lumMod val="75000"/>
                    <a:lumOff val="25000"/>
                  </a:schemeClr>
                </a:solidFill>
              </a:defRPr>
            </a:lvl1pPr>
            <a:lvl2pPr>
              <a:spcAft>
                <a:spcPts val="400"/>
              </a:spcAft>
              <a:defRPr sz="2400">
                <a:solidFill>
                  <a:schemeClr val="tx1">
                    <a:lumMod val="75000"/>
                    <a:lumOff val="25000"/>
                  </a:schemeClr>
                </a:solidFill>
              </a:defRPr>
            </a:lvl2pPr>
            <a:lvl3pPr marL="1257300" indent="-342900">
              <a:spcAft>
                <a:spcPts val="400"/>
              </a:spcAft>
              <a:buFont typeface="Calibri" pitchFamily="34" charset="0"/>
              <a:buChar char="–"/>
              <a:defRPr sz="2000">
                <a:solidFill>
                  <a:schemeClr val="tx1">
                    <a:lumMod val="75000"/>
                    <a:lumOff val="25000"/>
                  </a:schemeClr>
                </a:solidFill>
              </a:defRPr>
            </a:lvl3pPr>
            <a:lvl4pPr marL="1657350" indent="-285750">
              <a:spcAft>
                <a:spcPts val="400"/>
              </a:spcAft>
              <a:buFont typeface="Calibri" pitchFamily="34" charset="0"/>
              <a:buChar char="–"/>
              <a:defRPr sz="2000">
                <a:solidFill>
                  <a:schemeClr val="tx1">
                    <a:lumMod val="75000"/>
                    <a:lumOff val="25000"/>
                  </a:schemeClr>
                </a:solidFill>
              </a:defRPr>
            </a:lvl4pPr>
            <a:lvl5pPr marL="2057400" indent="-228600">
              <a:spcAft>
                <a:spcPts val="400"/>
              </a:spcAft>
              <a:buFont typeface="Calibri" pitchFamily="34" charset="0"/>
              <a:buChar char="–"/>
              <a:defRPr sz="2000">
                <a:solidFill>
                  <a:schemeClr val="tx1">
                    <a:lumMod val="75000"/>
                    <a:lumOff val="2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4038600" cy="2513509"/>
          </a:xfrm>
        </p:spPr>
        <p:txBody>
          <a:bodyPr>
            <a:spAutoFit/>
          </a:bodyPr>
          <a:lstStyle>
            <a:lvl1pPr>
              <a:spcAft>
                <a:spcPts val="400"/>
              </a:spcAft>
              <a:defRPr sz="2800">
                <a:solidFill>
                  <a:schemeClr val="tx1">
                    <a:lumMod val="75000"/>
                    <a:lumOff val="25000"/>
                  </a:schemeClr>
                </a:solidFill>
              </a:defRPr>
            </a:lvl1pPr>
            <a:lvl2pPr>
              <a:spcAft>
                <a:spcPts val="400"/>
              </a:spcAft>
              <a:defRPr sz="2400">
                <a:solidFill>
                  <a:schemeClr val="tx1">
                    <a:lumMod val="75000"/>
                    <a:lumOff val="25000"/>
                  </a:schemeClr>
                </a:solidFill>
              </a:defRPr>
            </a:lvl2pPr>
            <a:lvl3pPr marL="1257300" indent="-342900">
              <a:spcAft>
                <a:spcPts val="400"/>
              </a:spcAft>
              <a:buFont typeface="Calibri" pitchFamily="34" charset="0"/>
              <a:buChar char="–"/>
              <a:defRPr sz="2000">
                <a:solidFill>
                  <a:schemeClr val="tx1">
                    <a:lumMod val="75000"/>
                    <a:lumOff val="25000"/>
                  </a:schemeClr>
                </a:solidFill>
              </a:defRPr>
            </a:lvl3pPr>
            <a:lvl4pPr marL="1657350" indent="-285750">
              <a:spcAft>
                <a:spcPts val="400"/>
              </a:spcAft>
              <a:buFont typeface="Calibri" pitchFamily="34" charset="0"/>
              <a:buChar char="–"/>
              <a:defRPr sz="2000">
                <a:solidFill>
                  <a:schemeClr val="tx1">
                    <a:lumMod val="75000"/>
                    <a:lumOff val="25000"/>
                  </a:schemeClr>
                </a:solidFill>
              </a:defRPr>
            </a:lvl4pPr>
            <a:lvl5pPr marL="2057400" indent="-228600">
              <a:spcAft>
                <a:spcPts val="400"/>
              </a:spcAft>
              <a:buFont typeface="Calibri" pitchFamily="34" charset="0"/>
              <a:buChar char="–"/>
              <a:defRPr sz="2000">
                <a:solidFill>
                  <a:schemeClr val="tx1">
                    <a:lumMod val="75000"/>
                    <a:lumOff val="2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C23E84A-4E4D-4875-8F74-A5F5FB5F8DA8}"/>
              </a:ext>
            </a:extLst>
          </p:cNvPr>
          <p:cNvSpPr>
            <a:spLocks noGrp="1"/>
          </p:cNvSpPr>
          <p:nvPr>
            <p:ph type="sldNum" sz="quarter" idx="12"/>
          </p:nvPr>
        </p:nvSpPr>
        <p:spPr>
          <a:xfrm>
            <a:off x="8001000" y="6355076"/>
            <a:ext cx="685800" cy="274324"/>
          </a:xfrm>
          <a:prstGeom prst="rect">
            <a:avLst/>
          </a:prstGeom>
        </p:spPr>
        <p:txBody>
          <a:bodyPr/>
          <a:lstStyle/>
          <a:p>
            <a:fld id="{1BD32212-E805-4D23-8AB2-4C8FED635B05}" type="slidenum">
              <a:rPr lang="en-US" smtClean="0"/>
              <a:t>‹#›</a:t>
            </a:fld>
            <a:endParaRPr lang="en-US" dirty="0"/>
          </a:p>
        </p:txBody>
      </p:sp>
    </p:spTree>
    <p:extLst>
      <p:ext uri="{BB962C8B-B14F-4D97-AF65-F5344CB8AC3E}">
        <p14:creationId xmlns:p14="http://schemas.microsoft.com/office/powerpoint/2010/main" val="3638865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78000">
              <a:schemeClr val="bg1"/>
            </a:gs>
            <a:gs pos="100000">
              <a:srgbClr val="E0E0E0"/>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143000"/>
            <a:ext cx="8229600" cy="3810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8001000" y="6368714"/>
            <a:ext cx="685800" cy="274324"/>
          </a:xfrm>
          <a:prstGeom prst="rect">
            <a:avLst/>
          </a:prstGeom>
        </p:spPr>
        <p:txBody>
          <a:bodyPr vert="horz" lIns="91440" tIns="45720" rIns="91440" bIns="45720" rtlCol="0" anchor="ctr"/>
          <a:lstStyle>
            <a:lvl1pPr algn="r">
              <a:defRPr sz="2000">
                <a:solidFill>
                  <a:schemeClr val="tx1"/>
                </a:solidFill>
              </a:defRPr>
            </a:lvl1pPr>
          </a:lstStyle>
          <a:p>
            <a:fld id="{1BD32212-E805-4D23-8AB2-4C8FED635B05}" type="slidenum">
              <a:rPr lang="en-US" smtClean="0"/>
              <a:pPr/>
              <a:t>‹#›</a:t>
            </a:fld>
            <a:endParaRPr lang="en-US" dirty="0"/>
          </a:p>
        </p:txBody>
      </p:sp>
    </p:spTree>
    <p:extLst>
      <p:ext uri="{BB962C8B-B14F-4D97-AF65-F5344CB8AC3E}">
        <p14:creationId xmlns:p14="http://schemas.microsoft.com/office/powerpoint/2010/main" val="2893303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spcBef>
          <a:spcPct val="0"/>
        </a:spcBef>
        <a:buNone/>
        <a:defRPr sz="3600" b="1" kern="1200">
          <a:solidFill>
            <a:srgbClr val="008FAC"/>
          </a:solidFill>
          <a:latin typeface="+mj-lt"/>
          <a:ea typeface="+mj-ea"/>
          <a:cs typeface="+mj-cs"/>
        </a:defRPr>
      </a:lvl1pPr>
    </p:titleStyle>
    <p:bodyStyle>
      <a:lvl1pPr marL="342900" indent="-342900" algn="l" defTabSz="914400" rtl="0" eaLnBrk="1" latinLnBrk="0" hangingPunct="1">
        <a:spcBef>
          <a:spcPts val="0"/>
        </a:spcBef>
        <a:spcAft>
          <a:spcPts val="400"/>
        </a:spcAft>
        <a:buClr>
          <a:srgbClr val="008FAC"/>
        </a:buClr>
        <a:buSzPct val="110000"/>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ts val="0"/>
        </a:spcBef>
        <a:spcAft>
          <a:spcPts val="400"/>
        </a:spcAft>
        <a:buClr>
          <a:srgbClr val="008FAC"/>
        </a:buClr>
        <a:buSzPct val="110000"/>
        <a:buFont typeface="Arial" panose="020B0604020202020204" pitchFamily="34" charset="0"/>
        <a:buChar char="•"/>
        <a:defRPr sz="2800" kern="1200">
          <a:solidFill>
            <a:schemeClr val="tx1"/>
          </a:solidFill>
          <a:latin typeface="+mn-lt"/>
          <a:ea typeface="+mn-ea"/>
          <a:cs typeface="+mn-cs"/>
        </a:defRPr>
      </a:lvl2pPr>
      <a:lvl3pPr marL="1257300" indent="-342900" algn="l" defTabSz="914400" rtl="0" eaLnBrk="1" latinLnBrk="0" hangingPunct="1">
        <a:spcBef>
          <a:spcPts val="0"/>
        </a:spcBef>
        <a:spcAft>
          <a:spcPts val="400"/>
        </a:spcAft>
        <a:buClr>
          <a:schemeClr val="tx1"/>
        </a:buClr>
        <a:buFont typeface="Calibri" pitchFamily="34" charset="0"/>
        <a:buChar char="–"/>
        <a:defRPr sz="2400" i="1" kern="1200">
          <a:solidFill>
            <a:schemeClr val="tx1"/>
          </a:solidFill>
          <a:latin typeface="+mn-lt"/>
          <a:ea typeface="+mn-ea"/>
          <a:cs typeface="+mn-cs"/>
        </a:defRPr>
      </a:lvl3pPr>
      <a:lvl4pPr marL="1657350" indent="-285750" algn="l" defTabSz="914400" rtl="0" eaLnBrk="1" latinLnBrk="0" hangingPunct="1">
        <a:spcBef>
          <a:spcPts val="0"/>
        </a:spcBef>
        <a:spcAft>
          <a:spcPts val="400"/>
        </a:spcAft>
        <a:buClr>
          <a:schemeClr val="tx1"/>
        </a:buClr>
        <a:buFont typeface="Calibri" pitchFamily="34" charset="0"/>
        <a:buChar char="–"/>
        <a:defRPr sz="2400" kern="1200" cap="all" baseline="0">
          <a:solidFill>
            <a:schemeClr val="tx1"/>
          </a:solidFill>
          <a:latin typeface="+mn-lt"/>
          <a:ea typeface="+mn-ea"/>
          <a:cs typeface="+mn-cs"/>
        </a:defRPr>
      </a:lvl4pPr>
      <a:lvl5pPr marL="2057400" indent="-228600" algn="l" defTabSz="914400" rtl="0" eaLnBrk="1" latinLnBrk="0" hangingPunct="1">
        <a:spcBef>
          <a:spcPct val="20000"/>
        </a:spcBef>
        <a:buFont typeface="Courier New" panose="02070309020205020404" pitchFamily="49" charset="0"/>
        <a:buChar char="o"/>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itrcweb.org/guidanc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itrcweb.org/guidance" TargetMode="Externa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itrcweb.org/guidanc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itrcweb.org/guidance" TargetMode="Externa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5.png"/><Relationship Id="rId7" Type="http://schemas.openxmlformats.org/officeDocument/2006/relationships/diagramColors" Target="../diagrams/colors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hyperlink" Target="https://itrcweb.org/guidance" TargetMode="External"/><Relationship Id="rId5" Type="http://schemas.openxmlformats.org/officeDocument/2006/relationships/diagramLayout" Target="../diagrams/layout1.xml"/><Relationship Id="rId10" Type="http://schemas.openxmlformats.org/officeDocument/2006/relationships/hyperlink" Target="https://leginfo.legislature.ca.gov/faces/codes_displaySection.xhtml?sectionNum=116376&amp;lawCode=HSC" TargetMode="External"/><Relationship Id="rId4" Type="http://schemas.openxmlformats.org/officeDocument/2006/relationships/diagramData" Target="../diagrams/data1.xml"/><Relationship Id="rId9"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itrcweb.org/guidance" TargetMode="External"/><Relationship Id="rId5" Type="http://schemas.openxmlformats.org/officeDocument/2006/relationships/hyperlink" Target="https://leginfo.legislature.ca.gov/faces/codes_displayexpandedbranch.xhtml?tocCode=PRC&amp;division=26.5.&amp;title=&amp;part=&amp;chapter=&amp;article=&amp;nodetreepath=63" TargetMode="Externa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hyperlink" Target="https://www.congress.gov/116/plaws/publ224/PLAW-116publ224.pdf" TargetMode="External"/><Relationship Id="rId7" Type="http://schemas.openxmlformats.org/officeDocument/2006/relationships/hyperlink" Target="https://www.grida.no/resources/6912"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hyperlink" Target="https://itrcweb.org/guidance" TargetMode="Externa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hyperlink" Target="https://itrcweb.org/guidanc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itrcweb.org/guidance" TargetMode="Externa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itrcweb.org/guidanc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mp-1.itrcweb.or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itrcweb.org/guidance" TargetMode="External"/><Relationship Id="rId5" Type="http://schemas.openxmlformats.org/officeDocument/2006/relationships/image" Target="../media/image4.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itrcweb.org/guidance" TargetMode="Externa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itrcweb.org/guidance"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itrcweb.org/guidance"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itrcweb.org/guidanc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commons.wikimedia.org/wiki/Category:CC-BY-SA-2.0" TargetMode="Externa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itrcweb.org/guidance" TargetMode="Externa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itrcweb.org/guidance" TargetMode="Externa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itrcweb.org/guidance" TargetMode="Externa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itrcweb.org/guidanc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3474F6-E890-CF04-CBB7-B163169403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32212-E805-4D23-8AB2-4C8FED635B05}" type="slidenum">
              <a:rPr kumimoji="0" lang="en-US" sz="20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2000" b="0" i="0" u="none" strike="noStrike" kern="1200" cap="none" spc="0" normalizeH="0" baseline="0" noProof="0" dirty="0">
              <a:ln>
                <a:noFill/>
              </a:ln>
              <a:solidFill>
                <a:srgbClr val="000000"/>
              </a:solidFill>
              <a:effectLst/>
              <a:uLnTx/>
              <a:uFillTx/>
              <a:latin typeface="Calibri"/>
              <a:ea typeface="+mn-ea"/>
              <a:cs typeface="+mn-cs"/>
            </a:endParaRPr>
          </a:p>
        </p:txBody>
      </p:sp>
      <p:sp>
        <p:nvSpPr>
          <p:cNvPr id="7" name="Title 6">
            <a:extLst>
              <a:ext uri="{FF2B5EF4-FFF2-40B4-BE49-F238E27FC236}">
                <a16:creationId xmlns:a16="http://schemas.microsoft.com/office/drawing/2014/main" id="{7584D5A6-A090-C0B9-930E-151BC1399540}"/>
              </a:ext>
            </a:extLst>
          </p:cNvPr>
          <p:cNvSpPr>
            <a:spLocks noGrp="1"/>
          </p:cNvSpPr>
          <p:nvPr>
            <p:ph type="title"/>
          </p:nvPr>
        </p:nvSpPr>
        <p:spPr/>
        <p:txBody>
          <a:bodyPr>
            <a:normAutofit/>
          </a:bodyPr>
          <a:lstStyle/>
          <a:p>
            <a:pPr algn="ctr"/>
            <a:r>
              <a:rPr lang="en-US" sz="4800" dirty="0"/>
              <a:t>Microplastics (MP)</a:t>
            </a:r>
          </a:p>
        </p:txBody>
      </p:sp>
      <p:pic>
        <p:nvPicPr>
          <p:cNvPr id="11" name="Picture 10">
            <a:extLst>
              <a:ext uri="{FF2B5EF4-FFF2-40B4-BE49-F238E27FC236}">
                <a16:creationId xmlns:a16="http://schemas.microsoft.com/office/drawing/2014/main" id="{38CF8E41-34FE-5095-A6AE-E3416999B1AB}"/>
              </a:ext>
            </a:extLst>
          </p:cNvPr>
          <p:cNvPicPr>
            <a:picLocks noChangeAspect="1"/>
          </p:cNvPicPr>
          <p:nvPr/>
        </p:nvPicPr>
        <p:blipFill>
          <a:blip r:embed="rId3"/>
          <a:stretch>
            <a:fillRect/>
          </a:stretch>
        </p:blipFill>
        <p:spPr>
          <a:xfrm>
            <a:off x="0" y="6240087"/>
            <a:ext cx="9144000" cy="629562"/>
          </a:xfrm>
          <a:prstGeom prst="rect">
            <a:avLst/>
          </a:prstGeom>
        </p:spPr>
      </p:pic>
      <p:sp>
        <p:nvSpPr>
          <p:cNvPr id="2" name="TextBox 1">
            <a:extLst>
              <a:ext uri="{FF2B5EF4-FFF2-40B4-BE49-F238E27FC236}">
                <a16:creationId xmlns:a16="http://schemas.microsoft.com/office/drawing/2014/main" id="{B3A5781F-5F30-5449-C3EF-C523CC5CEE88}"/>
              </a:ext>
            </a:extLst>
          </p:cNvPr>
          <p:cNvSpPr txBox="1"/>
          <p:nvPr/>
        </p:nvSpPr>
        <p:spPr>
          <a:xfrm>
            <a:off x="2338086" y="6240087"/>
            <a:ext cx="680591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ITRC is a state-led coalition comprised of state &amp; federal governments, stakeholders, and industry members.  ITRC is funded through federal grants/industry membership fees. ITRC operates under a consensus-driven process to develop guidance </a:t>
            </a:r>
            <a:r>
              <a:rPr lang="en-US" sz="1200" dirty="0">
                <a:solidFill>
                  <a:prstClr val="white"/>
                </a:solidFill>
                <a:latin typeface="Calibri"/>
              </a:rPr>
              <a:t>d</a:t>
            </a:r>
            <a:r>
              <a:rPr kumimoji="0" lang="en-US" sz="1200" b="0" i="0" u="none" strike="noStrike" kern="1200" cap="none" spc="0" normalizeH="0" baseline="0" noProof="0" dirty="0" err="1">
                <a:ln>
                  <a:noFill/>
                </a:ln>
                <a:solidFill>
                  <a:prstClr val="white"/>
                </a:solidFill>
                <a:effectLst/>
                <a:uLnTx/>
                <a:uFillTx/>
                <a:latin typeface="Calibri"/>
                <a:ea typeface="+mn-ea"/>
                <a:cs typeface="+mn-cs"/>
              </a:rPr>
              <a:t>ocuments</a:t>
            </a:r>
            <a:r>
              <a:rPr kumimoji="0" lang="en-US" sz="1200" b="0" i="0" u="none" strike="noStrike" kern="1200" cap="none" spc="0" normalizeH="0" baseline="0" noProof="0" dirty="0">
                <a:ln>
                  <a:noFill/>
                </a:ln>
                <a:solidFill>
                  <a:prstClr val="white"/>
                </a:solidFill>
                <a:effectLst/>
                <a:uLnTx/>
                <a:uFillTx/>
                <a:latin typeface="Calibri"/>
                <a:ea typeface="+mn-ea"/>
                <a:cs typeface="+mn-cs"/>
              </a:rPr>
              <a:t> &amp; products. </a:t>
            </a:r>
            <a:r>
              <a:rPr kumimoji="0" lang="en-US" sz="1200" b="0" i="0" u="none" strike="noStrike" kern="1200" cap="none" spc="0" normalizeH="0" baseline="0" noProof="0" dirty="0">
                <a:ln>
                  <a:noFill/>
                </a:ln>
                <a:solidFill>
                  <a:schemeClr val="bg2">
                    <a:lumMod val="90000"/>
                  </a:schemeClr>
                </a:solidFill>
                <a:effectLst/>
                <a:uLnTx/>
                <a:uFillTx/>
                <a:latin typeface="Calibri"/>
                <a:ea typeface="+mn-ea"/>
                <a:cs typeface="+mn-cs"/>
                <a:hlinkClick r:id="rId4">
                  <a:extLst>
                    <a:ext uri="{A12FA001-AC4F-418D-AE19-62706E023703}">
                      <ahyp:hlinkClr xmlns:ahyp="http://schemas.microsoft.com/office/drawing/2018/hyperlinkcolor" val="tx"/>
                    </a:ext>
                  </a:extLst>
                </a:hlinkClick>
              </a:rPr>
              <a:t>https://itrcweb.org/guidance</a:t>
            </a:r>
            <a:endParaRPr kumimoji="0" lang="en-US" sz="1200" b="0" i="0" u="none" strike="noStrike" kern="1200" cap="none" spc="0" normalizeH="0" baseline="0" noProof="0" dirty="0">
              <a:ln>
                <a:noFill/>
              </a:ln>
              <a:solidFill>
                <a:schemeClr val="bg2">
                  <a:lumMod val="90000"/>
                </a:schemeClr>
              </a:solidFill>
              <a:effectLst/>
              <a:uLnTx/>
              <a:uFillTx/>
              <a:latin typeface="Calibri"/>
              <a:ea typeface="+mn-ea"/>
              <a:cs typeface="+mn-cs"/>
            </a:endParaRPr>
          </a:p>
        </p:txBody>
      </p:sp>
      <p:sp>
        <p:nvSpPr>
          <p:cNvPr id="10" name="TextBox 9">
            <a:extLst>
              <a:ext uri="{FF2B5EF4-FFF2-40B4-BE49-F238E27FC236}">
                <a16:creationId xmlns:a16="http://schemas.microsoft.com/office/drawing/2014/main" id="{EA074869-D495-AA72-2F59-8D64C3CB64D7}"/>
              </a:ext>
            </a:extLst>
          </p:cNvPr>
          <p:cNvSpPr txBox="1"/>
          <p:nvPr/>
        </p:nvSpPr>
        <p:spPr>
          <a:xfrm>
            <a:off x="1252603" y="1503123"/>
            <a:ext cx="7114783" cy="3539430"/>
          </a:xfrm>
          <a:prstGeom prst="rect">
            <a:avLst/>
          </a:prstGeom>
          <a:noFill/>
        </p:spPr>
        <p:txBody>
          <a:bodyPr wrap="square">
            <a:spAutoFit/>
          </a:bodyPr>
          <a:lstStyle/>
          <a:p>
            <a:r>
              <a:rPr lang="en-US" sz="3200" dirty="0"/>
              <a:t>This presentation has been developed by the Interstate Technology and Regulatory Council (ITRC) Microplastics Outreach Team. You may modify the slide deck as appropriate for your audience.  We ask that you acknowledge the products of ITRC in your presentation.  Thank you!</a:t>
            </a:r>
          </a:p>
        </p:txBody>
      </p:sp>
    </p:spTree>
    <p:extLst>
      <p:ext uri="{BB962C8B-B14F-4D97-AF65-F5344CB8AC3E}">
        <p14:creationId xmlns:p14="http://schemas.microsoft.com/office/powerpoint/2010/main" val="10612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DBF90-5C0D-A879-8FAC-BFFA30F61D05}"/>
              </a:ext>
            </a:extLst>
          </p:cNvPr>
          <p:cNvSpPr>
            <a:spLocks noGrp="1"/>
          </p:cNvSpPr>
          <p:nvPr>
            <p:ph type="title"/>
          </p:nvPr>
        </p:nvSpPr>
        <p:spPr/>
        <p:txBody>
          <a:bodyPr/>
          <a:lstStyle/>
          <a:p>
            <a:pPr algn="ctr"/>
            <a:r>
              <a:rPr lang="en-US" dirty="0"/>
              <a:t>Challenges in Toxicity Research </a:t>
            </a:r>
          </a:p>
        </p:txBody>
      </p:sp>
      <p:sp>
        <p:nvSpPr>
          <p:cNvPr id="1036" name="Content Placeholder 1029">
            <a:extLst>
              <a:ext uri="{FF2B5EF4-FFF2-40B4-BE49-F238E27FC236}">
                <a16:creationId xmlns:a16="http://schemas.microsoft.com/office/drawing/2014/main" id="{7FB29CAC-4268-E0AD-F024-918CEA9C5BB9}"/>
              </a:ext>
            </a:extLst>
          </p:cNvPr>
          <p:cNvSpPr>
            <a:spLocks noGrp="1"/>
          </p:cNvSpPr>
          <p:nvPr>
            <p:ph idx="1"/>
          </p:nvPr>
        </p:nvSpPr>
        <p:spPr>
          <a:xfrm>
            <a:off x="242456" y="1839104"/>
            <a:ext cx="5139170" cy="3982315"/>
          </a:xfrm>
        </p:spPr>
        <p:txBody>
          <a:bodyPr>
            <a:normAutofit fontScale="85000" lnSpcReduction="20000"/>
          </a:bodyPr>
          <a:lstStyle/>
          <a:p>
            <a:pPr marL="342900" lvl="1" indent="-342900">
              <a:lnSpc>
                <a:spcPct val="150000"/>
              </a:lnSpc>
              <a:spcBef>
                <a:spcPts val="450"/>
              </a:spcBef>
              <a:buFont typeface="Wingdings" panose="05000000000000000000" pitchFamily="2" charset="2"/>
              <a:buChar char="§"/>
              <a:defRPr/>
            </a:pPr>
            <a:r>
              <a:rPr lang="en-US" dirty="0">
                <a:solidFill>
                  <a:schemeClr val="tx1"/>
                </a:solidFill>
              </a:rPr>
              <a:t>Exposure ≠ Adverse health effect</a:t>
            </a:r>
          </a:p>
          <a:p>
            <a:pPr marL="342900" lvl="1" indent="-342900">
              <a:lnSpc>
                <a:spcPct val="150000"/>
              </a:lnSpc>
              <a:spcBef>
                <a:spcPts val="450"/>
              </a:spcBef>
              <a:buFont typeface="Wingdings" panose="05000000000000000000" pitchFamily="2" charset="2"/>
              <a:buChar char="§"/>
              <a:defRPr/>
            </a:pPr>
            <a:r>
              <a:rPr lang="en-US" dirty="0">
                <a:solidFill>
                  <a:schemeClr val="tx1"/>
                </a:solidFill>
              </a:rPr>
              <a:t>Numerous nonhuman mammalian studies available but methodologies vary</a:t>
            </a:r>
          </a:p>
          <a:p>
            <a:pPr marL="342900" lvl="1" indent="-342900">
              <a:lnSpc>
                <a:spcPct val="150000"/>
              </a:lnSpc>
              <a:spcBef>
                <a:spcPts val="450"/>
              </a:spcBef>
              <a:buFont typeface="Wingdings" panose="05000000000000000000" pitchFamily="2" charset="2"/>
              <a:buChar char="§"/>
              <a:defRPr/>
            </a:pPr>
            <a:r>
              <a:rPr lang="en-US" dirty="0">
                <a:solidFill>
                  <a:schemeClr val="tx1"/>
                </a:solidFill>
              </a:rPr>
              <a:t>Uncertainties due to study design, exposure concentration, data quality, reporting, data gaps</a:t>
            </a:r>
          </a:p>
          <a:p>
            <a:pPr marL="342900" lvl="1" indent="-342900">
              <a:lnSpc>
                <a:spcPct val="150000"/>
              </a:lnSpc>
              <a:spcBef>
                <a:spcPts val="450"/>
              </a:spcBef>
              <a:buFont typeface="Wingdings" panose="05000000000000000000" pitchFamily="2" charset="2"/>
              <a:buChar char="§"/>
              <a:defRPr/>
            </a:pPr>
            <a:r>
              <a:rPr lang="en-US" dirty="0">
                <a:solidFill>
                  <a:schemeClr val="tx1"/>
                </a:solidFill>
              </a:rPr>
              <a:t>Not </a:t>
            </a:r>
            <a:r>
              <a:rPr lang="en-US" dirty="0"/>
              <a:t>e</a:t>
            </a:r>
            <a:r>
              <a:rPr lang="en-US" dirty="0">
                <a:solidFill>
                  <a:schemeClr val="tx1"/>
                </a:solidFill>
              </a:rPr>
              <a:t>nough </a:t>
            </a:r>
            <a:r>
              <a:rPr lang="en-US" dirty="0"/>
              <a:t>i</a:t>
            </a:r>
            <a:r>
              <a:rPr lang="en-US" dirty="0">
                <a:solidFill>
                  <a:schemeClr val="tx1"/>
                </a:solidFill>
              </a:rPr>
              <a:t>nformation to establish </a:t>
            </a:r>
            <a:r>
              <a:rPr lang="en-US" dirty="0"/>
              <a:t>t</a:t>
            </a:r>
            <a:r>
              <a:rPr lang="en-US" dirty="0">
                <a:solidFill>
                  <a:schemeClr val="tx1"/>
                </a:solidFill>
              </a:rPr>
              <a:t>oxicity </a:t>
            </a:r>
            <a:r>
              <a:rPr lang="en-US" dirty="0"/>
              <a:t>c</a:t>
            </a:r>
            <a:r>
              <a:rPr lang="en-US" dirty="0">
                <a:solidFill>
                  <a:schemeClr val="tx1"/>
                </a:solidFill>
              </a:rPr>
              <a:t>riteria</a:t>
            </a:r>
            <a:r>
              <a:rPr lang="en-US" dirty="0"/>
              <a:t> to use in environmental or human health risk assessment</a:t>
            </a:r>
            <a:endParaRPr lang="en-US" dirty="0">
              <a:solidFill>
                <a:schemeClr val="tx1"/>
              </a:solidFill>
            </a:endParaRPr>
          </a:p>
        </p:txBody>
      </p:sp>
      <p:sp>
        <p:nvSpPr>
          <p:cNvPr id="4" name="Slide Number Placeholder 3">
            <a:extLst>
              <a:ext uri="{FF2B5EF4-FFF2-40B4-BE49-F238E27FC236}">
                <a16:creationId xmlns:a16="http://schemas.microsoft.com/office/drawing/2014/main" id="{162D7F62-AC62-5620-63CE-B6B683FBE7CA}"/>
              </a:ext>
            </a:extLst>
          </p:cNvPr>
          <p:cNvSpPr>
            <a:spLocks noGrp="1"/>
          </p:cNvSpPr>
          <p:nvPr>
            <p:ph type="sldNum" sz="quarter" idx="12"/>
          </p:nvPr>
        </p:nvSpPr>
        <p:spPr/>
        <p:txBody>
          <a:bodyPr/>
          <a:lstStyle/>
          <a:p>
            <a:fld id="{FF3F51B9-B4A8-47D8-818E-EF9CB482397C}" type="slidenum">
              <a:rPr lang="en-US"/>
              <a:pPr/>
              <a:t>10</a:t>
            </a:fld>
            <a:endParaRPr lang="en-US" dirty="0"/>
          </a:p>
        </p:txBody>
      </p:sp>
      <p:pic>
        <p:nvPicPr>
          <p:cNvPr id="1026" name="Picture 2" descr="Fig. 1">
            <a:extLst>
              <a:ext uri="{FF2B5EF4-FFF2-40B4-BE49-F238E27FC236}">
                <a16:creationId xmlns:a16="http://schemas.microsoft.com/office/drawing/2014/main" id="{58A3D462-725E-37F4-9454-67B00DB6FC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463714" y="1839104"/>
            <a:ext cx="3325091" cy="3289643"/>
          </a:xfrm>
          <a:prstGeom prst="roundRect">
            <a:avLst>
              <a:gd name="adj" fmla="val 0"/>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BAE5004-4587-BA69-E092-81132AD3C0E1}"/>
              </a:ext>
            </a:extLst>
          </p:cNvPr>
          <p:cNvSpPr txBox="1"/>
          <p:nvPr/>
        </p:nvSpPr>
        <p:spPr>
          <a:xfrm>
            <a:off x="5630969" y="5208563"/>
            <a:ext cx="3157836" cy="253916"/>
          </a:xfrm>
          <a:prstGeom prst="rect">
            <a:avLst/>
          </a:prstGeom>
          <a:noFill/>
        </p:spPr>
        <p:txBody>
          <a:bodyPr wrap="square" rtlCol="0">
            <a:spAutoFit/>
          </a:bodyPr>
          <a:lstStyle/>
          <a:p>
            <a:pPr algn="ctr" defTabSz="685800" eaLnBrk="0" fontAlgn="base" hangingPunct="0">
              <a:spcBef>
                <a:spcPct val="0"/>
              </a:spcBef>
              <a:spcAft>
                <a:spcPct val="0"/>
              </a:spcAft>
            </a:pPr>
            <a:r>
              <a:rPr lang="en-US" altLang="en-US" sz="1050" dirty="0">
                <a:latin typeface="Tahoma" panose="020B0604030504040204" pitchFamily="34" charset="0"/>
                <a:ea typeface="Tahoma" panose="020B0604030504040204" pitchFamily="34" charset="0"/>
                <a:cs typeface="Tahoma" panose="020B0604030504040204" pitchFamily="34" charset="0"/>
              </a:rPr>
              <a:t>Source: Thornton Hampton et al. 2022</a:t>
            </a:r>
            <a:endParaRPr lang="en-US" altLang="en-US" sz="1500" dirty="0">
              <a:latin typeface="Tahoma" panose="020B0604030504040204" pitchFamily="34" charset="0"/>
              <a:ea typeface="Tahoma" panose="020B0604030504040204" pitchFamily="34" charset="0"/>
              <a:cs typeface="Tahoma" panose="020B0604030504040204" pitchFamily="34" charset="0"/>
            </a:endParaRPr>
          </a:p>
        </p:txBody>
      </p:sp>
      <p:pic>
        <p:nvPicPr>
          <p:cNvPr id="3" name="Picture 2">
            <a:extLst>
              <a:ext uri="{FF2B5EF4-FFF2-40B4-BE49-F238E27FC236}">
                <a16:creationId xmlns:a16="http://schemas.microsoft.com/office/drawing/2014/main" id="{E6BB388B-4C46-E91F-61F8-1E64E08EC382}"/>
              </a:ext>
            </a:extLst>
          </p:cNvPr>
          <p:cNvPicPr>
            <a:picLocks noChangeAspect="1"/>
          </p:cNvPicPr>
          <p:nvPr/>
        </p:nvPicPr>
        <p:blipFill>
          <a:blip r:embed="rId4"/>
          <a:stretch>
            <a:fillRect/>
          </a:stretch>
        </p:blipFill>
        <p:spPr>
          <a:xfrm>
            <a:off x="14026" y="6222057"/>
            <a:ext cx="9144000" cy="629562"/>
          </a:xfrm>
          <a:prstGeom prst="rect">
            <a:avLst/>
          </a:prstGeom>
        </p:spPr>
      </p:pic>
      <p:sp>
        <p:nvSpPr>
          <p:cNvPr id="6" name="TextBox 5">
            <a:extLst>
              <a:ext uri="{FF2B5EF4-FFF2-40B4-BE49-F238E27FC236}">
                <a16:creationId xmlns:a16="http://schemas.microsoft.com/office/drawing/2014/main" id="{AEC660DC-ABB5-AC96-E056-5733DE755EE5}"/>
              </a:ext>
            </a:extLst>
          </p:cNvPr>
          <p:cNvSpPr txBox="1"/>
          <p:nvPr/>
        </p:nvSpPr>
        <p:spPr>
          <a:xfrm>
            <a:off x="2338086" y="6240087"/>
            <a:ext cx="680591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ITRC is a state-led coalition comprised of state &amp; federal governments, stakeholders, and industry members.  ITRC is funded through federal grants/industry membership fees. ITRC operates under a consensus-driven process to develop guidance </a:t>
            </a:r>
            <a:r>
              <a:rPr lang="en-US" sz="1200" dirty="0">
                <a:solidFill>
                  <a:prstClr val="white"/>
                </a:solidFill>
                <a:latin typeface="Calibri"/>
              </a:rPr>
              <a:t>d</a:t>
            </a:r>
            <a:r>
              <a:rPr kumimoji="0" lang="en-US" sz="1200" b="0" i="0" u="none" strike="noStrike" kern="1200" cap="none" spc="0" normalizeH="0" baseline="0" noProof="0" dirty="0" err="1">
                <a:ln>
                  <a:noFill/>
                </a:ln>
                <a:solidFill>
                  <a:prstClr val="white"/>
                </a:solidFill>
                <a:effectLst/>
                <a:uLnTx/>
                <a:uFillTx/>
                <a:latin typeface="Calibri"/>
                <a:ea typeface="+mn-ea"/>
                <a:cs typeface="+mn-cs"/>
              </a:rPr>
              <a:t>ocuments</a:t>
            </a:r>
            <a:r>
              <a:rPr kumimoji="0" lang="en-US" sz="1200" b="0" i="0" u="none" strike="noStrike" kern="1200" cap="none" spc="0" normalizeH="0" baseline="0" noProof="0" dirty="0">
                <a:ln>
                  <a:noFill/>
                </a:ln>
                <a:solidFill>
                  <a:prstClr val="white"/>
                </a:solidFill>
                <a:effectLst/>
                <a:uLnTx/>
                <a:uFillTx/>
                <a:latin typeface="Calibri"/>
                <a:ea typeface="+mn-ea"/>
                <a:cs typeface="+mn-cs"/>
              </a:rPr>
              <a:t> &amp; products. </a:t>
            </a:r>
            <a:r>
              <a:rPr kumimoji="0" lang="en-US" sz="1200" b="0" i="0" u="none" strike="noStrike" kern="1200" cap="none" spc="0" normalizeH="0" baseline="0" noProof="0" dirty="0">
                <a:ln>
                  <a:noFill/>
                </a:ln>
                <a:solidFill>
                  <a:schemeClr val="bg2">
                    <a:lumMod val="90000"/>
                  </a:schemeClr>
                </a:solidFill>
                <a:effectLst/>
                <a:uLnTx/>
                <a:uFillTx/>
                <a:latin typeface="Calibri"/>
                <a:ea typeface="+mn-ea"/>
                <a:cs typeface="+mn-cs"/>
                <a:hlinkClick r:id="rId5">
                  <a:extLst>
                    <a:ext uri="{A12FA001-AC4F-418D-AE19-62706E023703}">
                      <ahyp:hlinkClr xmlns:ahyp="http://schemas.microsoft.com/office/drawing/2018/hyperlinkcolor" val="tx"/>
                    </a:ext>
                  </a:extLst>
                </a:hlinkClick>
              </a:rPr>
              <a:t>https://itrcweb.org/guidance</a:t>
            </a:r>
            <a:endParaRPr kumimoji="0" lang="en-US" sz="1200" b="0" i="0" u="none" strike="noStrike" kern="1200" cap="none" spc="0" normalizeH="0" baseline="0" noProof="0" dirty="0">
              <a:ln>
                <a:noFill/>
              </a:ln>
              <a:solidFill>
                <a:schemeClr val="bg2">
                  <a:lumMod val="90000"/>
                </a:schemeClr>
              </a:solidFill>
              <a:effectLst/>
              <a:uLnTx/>
              <a:uFillTx/>
              <a:latin typeface="Calibri"/>
              <a:ea typeface="+mn-ea"/>
              <a:cs typeface="+mn-cs"/>
            </a:endParaRPr>
          </a:p>
        </p:txBody>
      </p:sp>
    </p:spTree>
    <p:extLst>
      <p:ext uri="{BB962C8B-B14F-4D97-AF65-F5344CB8AC3E}">
        <p14:creationId xmlns:p14="http://schemas.microsoft.com/office/powerpoint/2010/main" val="2355028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53384-55F9-187B-A8BF-EB259DFDD710}"/>
              </a:ext>
            </a:extLst>
          </p:cNvPr>
          <p:cNvSpPr>
            <a:spLocks noGrp="1"/>
          </p:cNvSpPr>
          <p:nvPr>
            <p:ph type="title"/>
          </p:nvPr>
        </p:nvSpPr>
        <p:spPr>
          <a:xfrm>
            <a:off x="266132" y="671584"/>
            <a:ext cx="8229600" cy="838200"/>
          </a:xfrm>
        </p:spPr>
        <p:txBody>
          <a:bodyPr/>
          <a:lstStyle/>
          <a:p>
            <a:pPr algn="ctr"/>
            <a:r>
              <a:rPr lang="en-US" dirty="0"/>
              <a:t>What Is Being Done?</a:t>
            </a:r>
          </a:p>
        </p:txBody>
      </p:sp>
      <p:sp>
        <p:nvSpPr>
          <p:cNvPr id="4" name="Slide Number Placeholder 3">
            <a:extLst>
              <a:ext uri="{FF2B5EF4-FFF2-40B4-BE49-F238E27FC236}">
                <a16:creationId xmlns:a16="http://schemas.microsoft.com/office/drawing/2014/main" id="{DDA52AA0-2891-566E-ACC3-9B3F1E4004D0}"/>
              </a:ext>
            </a:extLst>
          </p:cNvPr>
          <p:cNvSpPr>
            <a:spLocks noGrp="1"/>
          </p:cNvSpPr>
          <p:nvPr>
            <p:ph type="sldNum" sz="quarter" idx="12"/>
          </p:nvPr>
        </p:nvSpPr>
        <p:spPr/>
        <p:txBody>
          <a:bodyPr/>
          <a:lstStyle/>
          <a:p>
            <a:fld id="{1BD32212-E805-4D23-8AB2-4C8FED635B05}" type="slidenum">
              <a:rPr lang="en-US" smtClean="0"/>
              <a:pPr/>
              <a:t>11</a:t>
            </a:fld>
            <a:endParaRPr lang="en-US" dirty="0"/>
          </a:p>
        </p:txBody>
      </p:sp>
      <p:pic>
        <p:nvPicPr>
          <p:cNvPr id="3" name="Picture 2">
            <a:extLst>
              <a:ext uri="{FF2B5EF4-FFF2-40B4-BE49-F238E27FC236}">
                <a16:creationId xmlns:a16="http://schemas.microsoft.com/office/drawing/2014/main" id="{9E7F6921-B6CA-BF6A-1CC5-01746CF01777}"/>
              </a:ext>
            </a:extLst>
          </p:cNvPr>
          <p:cNvPicPr>
            <a:picLocks noChangeAspect="1"/>
          </p:cNvPicPr>
          <p:nvPr/>
        </p:nvPicPr>
        <p:blipFill>
          <a:blip r:embed="rId3"/>
          <a:stretch>
            <a:fillRect/>
          </a:stretch>
        </p:blipFill>
        <p:spPr>
          <a:xfrm>
            <a:off x="14026" y="6222057"/>
            <a:ext cx="9144000" cy="629562"/>
          </a:xfrm>
          <a:prstGeom prst="rect">
            <a:avLst/>
          </a:prstGeom>
        </p:spPr>
      </p:pic>
      <p:sp>
        <p:nvSpPr>
          <p:cNvPr id="5" name="TextBox 4">
            <a:extLst>
              <a:ext uri="{FF2B5EF4-FFF2-40B4-BE49-F238E27FC236}">
                <a16:creationId xmlns:a16="http://schemas.microsoft.com/office/drawing/2014/main" id="{EFC8F27A-A1E7-9FB0-69B0-0AD6E92A36BD}"/>
              </a:ext>
            </a:extLst>
          </p:cNvPr>
          <p:cNvSpPr txBox="1"/>
          <p:nvPr/>
        </p:nvSpPr>
        <p:spPr>
          <a:xfrm>
            <a:off x="363879" y="1840419"/>
            <a:ext cx="7017224" cy="2554545"/>
          </a:xfrm>
          <a:prstGeom prst="rect">
            <a:avLst/>
          </a:prstGeom>
          <a:noFill/>
        </p:spPr>
        <p:txBody>
          <a:bodyPr wrap="square" rtlCol="0">
            <a:spAutoFit/>
          </a:bodyPr>
          <a:lstStyle/>
          <a:p>
            <a:endParaRPr lang="en-US" sz="3200" dirty="0"/>
          </a:p>
          <a:p>
            <a:pPr marL="457200" indent="-457200">
              <a:buClr>
                <a:schemeClr val="accent5">
                  <a:lumMod val="75000"/>
                </a:schemeClr>
              </a:buClr>
              <a:buSzPct val="110000"/>
              <a:buFont typeface="Wingdings" panose="05000000000000000000" pitchFamily="2" charset="2"/>
              <a:buChar char="§"/>
            </a:pPr>
            <a:r>
              <a:rPr lang="en-US" sz="3200" dirty="0"/>
              <a:t>Local actions</a:t>
            </a:r>
          </a:p>
          <a:p>
            <a:pPr marL="457200" indent="-457200">
              <a:buClr>
                <a:schemeClr val="accent5">
                  <a:lumMod val="75000"/>
                </a:schemeClr>
              </a:buClr>
              <a:buSzPct val="110000"/>
              <a:buFont typeface="Wingdings" panose="05000000000000000000" pitchFamily="2" charset="2"/>
              <a:buChar char="§"/>
            </a:pPr>
            <a:r>
              <a:rPr lang="en-US" sz="3200" dirty="0"/>
              <a:t>State actions</a:t>
            </a:r>
          </a:p>
          <a:p>
            <a:pPr marL="457200" indent="-457200">
              <a:buClr>
                <a:schemeClr val="accent5">
                  <a:lumMod val="75000"/>
                </a:schemeClr>
              </a:buClr>
              <a:buSzPct val="110000"/>
              <a:buFont typeface="Wingdings" panose="05000000000000000000" pitchFamily="2" charset="2"/>
              <a:buChar char="§"/>
            </a:pPr>
            <a:r>
              <a:rPr lang="en-US" sz="3200" dirty="0"/>
              <a:t>Federal actions</a:t>
            </a:r>
          </a:p>
          <a:p>
            <a:pPr marL="457200" indent="-457200">
              <a:buClr>
                <a:schemeClr val="accent5">
                  <a:lumMod val="75000"/>
                </a:schemeClr>
              </a:buClr>
              <a:buSzPct val="110000"/>
              <a:buFont typeface="Wingdings" panose="05000000000000000000" pitchFamily="2" charset="2"/>
              <a:buChar char="§"/>
            </a:pPr>
            <a:r>
              <a:rPr lang="en-US" sz="3200" dirty="0"/>
              <a:t>International actions</a:t>
            </a:r>
          </a:p>
        </p:txBody>
      </p:sp>
      <p:sp>
        <p:nvSpPr>
          <p:cNvPr id="6" name="TextBox 5">
            <a:extLst>
              <a:ext uri="{FF2B5EF4-FFF2-40B4-BE49-F238E27FC236}">
                <a16:creationId xmlns:a16="http://schemas.microsoft.com/office/drawing/2014/main" id="{DCE723C3-43D8-4312-0A41-AFF551659784}"/>
              </a:ext>
            </a:extLst>
          </p:cNvPr>
          <p:cNvSpPr txBox="1"/>
          <p:nvPr/>
        </p:nvSpPr>
        <p:spPr>
          <a:xfrm>
            <a:off x="2338086" y="6240087"/>
            <a:ext cx="680591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ITRC is a state-led coalition comprised of state &amp; federal governments, stakeholders, and industry members.  ITRC is funded through federal grants/industry membership fees. ITRC operates under a consensus-driven process to develop guidance </a:t>
            </a:r>
            <a:r>
              <a:rPr lang="en-US" sz="1200" dirty="0">
                <a:solidFill>
                  <a:prstClr val="white"/>
                </a:solidFill>
                <a:latin typeface="Calibri"/>
              </a:rPr>
              <a:t>d</a:t>
            </a:r>
            <a:r>
              <a:rPr kumimoji="0" lang="en-US" sz="1200" b="0" i="0" u="none" strike="noStrike" kern="1200" cap="none" spc="0" normalizeH="0" baseline="0" noProof="0" dirty="0" err="1">
                <a:ln>
                  <a:noFill/>
                </a:ln>
                <a:solidFill>
                  <a:prstClr val="white"/>
                </a:solidFill>
                <a:effectLst/>
                <a:uLnTx/>
                <a:uFillTx/>
                <a:latin typeface="Calibri"/>
                <a:ea typeface="+mn-ea"/>
                <a:cs typeface="+mn-cs"/>
              </a:rPr>
              <a:t>ocuments</a:t>
            </a:r>
            <a:r>
              <a:rPr kumimoji="0" lang="en-US" sz="1200" b="0" i="0" u="none" strike="noStrike" kern="1200" cap="none" spc="0" normalizeH="0" baseline="0" noProof="0" dirty="0">
                <a:ln>
                  <a:noFill/>
                </a:ln>
                <a:solidFill>
                  <a:prstClr val="white"/>
                </a:solidFill>
                <a:effectLst/>
                <a:uLnTx/>
                <a:uFillTx/>
                <a:latin typeface="Calibri"/>
                <a:ea typeface="+mn-ea"/>
                <a:cs typeface="+mn-cs"/>
              </a:rPr>
              <a:t> &amp; products. </a:t>
            </a:r>
            <a:r>
              <a:rPr kumimoji="0" lang="en-US" sz="1200" b="0" i="0" u="none" strike="noStrike" kern="1200" cap="none" spc="0" normalizeH="0" baseline="0" noProof="0" dirty="0">
                <a:ln>
                  <a:noFill/>
                </a:ln>
                <a:solidFill>
                  <a:schemeClr val="bg2">
                    <a:lumMod val="90000"/>
                  </a:schemeClr>
                </a:solidFill>
                <a:effectLst/>
                <a:uLnTx/>
                <a:uFillTx/>
                <a:latin typeface="Calibri"/>
                <a:ea typeface="+mn-ea"/>
                <a:cs typeface="+mn-cs"/>
                <a:hlinkClick r:id="rId4">
                  <a:extLst>
                    <a:ext uri="{A12FA001-AC4F-418D-AE19-62706E023703}">
                      <ahyp:hlinkClr xmlns:ahyp="http://schemas.microsoft.com/office/drawing/2018/hyperlinkcolor" val="tx"/>
                    </a:ext>
                  </a:extLst>
                </a:hlinkClick>
              </a:rPr>
              <a:t>https://itrcweb.org/guidance</a:t>
            </a:r>
            <a:endParaRPr kumimoji="0" lang="en-US" sz="1200" b="0" i="0" u="none" strike="noStrike" kern="1200" cap="none" spc="0" normalizeH="0" baseline="0" noProof="0" dirty="0">
              <a:ln>
                <a:noFill/>
              </a:ln>
              <a:solidFill>
                <a:schemeClr val="bg2">
                  <a:lumMod val="90000"/>
                </a:schemeClr>
              </a:solidFill>
              <a:effectLst/>
              <a:uLnTx/>
              <a:uFillTx/>
              <a:latin typeface="Calibri"/>
              <a:ea typeface="+mn-ea"/>
              <a:cs typeface="+mn-cs"/>
            </a:endParaRPr>
          </a:p>
        </p:txBody>
      </p:sp>
    </p:spTree>
    <p:extLst>
      <p:ext uri="{BB962C8B-B14F-4D97-AF65-F5344CB8AC3E}">
        <p14:creationId xmlns:p14="http://schemas.microsoft.com/office/powerpoint/2010/main" val="3075715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53384-55F9-187B-A8BF-EB259DFDD710}"/>
              </a:ext>
            </a:extLst>
          </p:cNvPr>
          <p:cNvSpPr>
            <a:spLocks noGrp="1"/>
          </p:cNvSpPr>
          <p:nvPr>
            <p:ph type="title"/>
          </p:nvPr>
        </p:nvSpPr>
        <p:spPr>
          <a:xfrm>
            <a:off x="266132" y="671584"/>
            <a:ext cx="8229600" cy="838200"/>
          </a:xfrm>
        </p:spPr>
        <p:txBody>
          <a:bodyPr/>
          <a:lstStyle/>
          <a:p>
            <a:pPr algn="ctr"/>
            <a:r>
              <a:rPr lang="en-US" dirty="0"/>
              <a:t>Local Actions</a:t>
            </a:r>
          </a:p>
        </p:txBody>
      </p:sp>
      <p:sp>
        <p:nvSpPr>
          <p:cNvPr id="4" name="Slide Number Placeholder 3">
            <a:extLst>
              <a:ext uri="{FF2B5EF4-FFF2-40B4-BE49-F238E27FC236}">
                <a16:creationId xmlns:a16="http://schemas.microsoft.com/office/drawing/2014/main" id="{DDA52AA0-2891-566E-ACC3-9B3F1E4004D0}"/>
              </a:ext>
            </a:extLst>
          </p:cNvPr>
          <p:cNvSpPr>
            <a:spLocks noGrp="1"/>
          </p:cNvSpPr>
          <p:nvPr>
            <p:ph type="sldNum" sz="quarter" idx="12"/>
          </p:nvPr>
        </p:nvSpPr>
        <p:spPr/>
        <p:txBody>
          <a:bodyPr/>
          <a:lstStyle/>
          <a:p>
            <a:fld id="{1BD32212-E805-4D23-8AB2-4C8FED635B05}" type="slidenum">
              <a:rPr lang="en-US" smtClean="0"/>
              <a:pPr/>
              <a:t>12</a:t>
            </a:fld>
            <a:endParaRPr lang="en-US" dirty="0"/>
          </a:p>
        </p:txBody>
      </p:sp>
      <p:pic>
        <p:nvPicPr>
          <p:cNvPr id="3" name="Picture 2">
            <a:extLst>
              <a:ext uri="{FF2B5EF4-FFF2-40B4-BE49-F238E27FC236}">
                <a16:creationId xmlns:a16="http://schemas.microsoft.com/office/drawing/2014/main" id="{9E7F6921-B6CA-BF6A-1CC5-01746CF01777}"/>
              </a:ext>
            </a:extLst>
          </p:cNvPr>
          <p:cNvPicPr>
            <a:picLocks noChangeAspect="1"/>
          </p:cNvPicPr>
          <p:nvPr/>
        </p:nvPicPr>
        <p:blipFill>
          <a:blip r:embed="rId3"/>
          <a:stretch>
            <a:fillRect/>
          </a:stretch>
        </p:blipFill>
        <p:spPr>
          <a:xfrm>
            <a:off x="14026" y="6222057"/>
            <a:ext cx="9144000" cy="629562"/>
          </a:xfrm>
          <a:prstGeom prst="rect">
            <a:avLst/>
          </a:prstGeom>
        </p:spPr>
      </p:pic>
      <p:sp>
        <p:nvSpPr>
          <p:cNvPr id="5" name="TextBox 4">
            <a:extLst>
              <a:ext uri="{FF2B5EF4-FFF2-40B4-BE49-F238E27FC236}">
                <a16:creationId xmlns:a16="http://schemas.microsoft.com/office/drawing/2014/main" id="{EFC8F27A-A1E7-9FB0-69B0-0AD6E92A36BD}"/>
              </a:ext>
            </a:extLst>
          </p:cNvPr>
          <p:cNvSpPr txBox="1"/>
          <p:nvPr/>
        </p:nvSpPr>
        <p:spPr>
          <a:xfrm>
            <a:off x="363879" y="1840419"/>
            <a:ext cx="3227046" cy="1569660"/>
          </a:xfrm>
          <a:prstGeom prst="rect">
            <a:avLst/>
          </a:prstGeom>
          <a:noFill/>
        </p:spPr>
        <p:txBody>
          <a:bodyPr wrap="square" rtlCol="0">
            <a:spAutoFit/>
          </a:bodyPr>
          <a:lstStyle/>
          <a:p>
            <a:endParaRPr lang="en-US" sz="3200" dirty="0"/>
          </a:p>
          <a:p>
            <a:r>
              <a:rPr lang="en-US" sz="3200" dirty="0"/>
              <a:t>Single-Use Plastic Bans</a:t>
            </a:r>
          </a:p>
        </p:txBody>
      </p:sp>
      <p:pic>
        <p:nvPicPr>
          <p:cNvPr id="7" name="Picture 6">
            <a:extLst>
              <a:ext uri="{FF2B5EF4-FFF2-40B4-BE49-F238E27FC236}">
                <a16:creationId xmlns:a16="http://schemas.microsoft.com/office/drawing/2014/main" id="{0127B4EF-B8F5-1183-09BD-B8921FB677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0925" y="2179632"/>
            <a:ext cx="4752975" cy="3171825"/>
          </a:xfrm>
          <a:prstGeom prst="rect">
            <a:avLst/>
          </a:prstGeom>
          <a:effectLst>
            <a:outerShdw blurRad="50800" dist="38100" dir="5400000" algn="t" rotWithShape="0">
              <a:prstClr val="black">
                <a:alpha val="40000"/>
              </a:prstClr>
            </a:outerShdw>
          </a:effectLst>
        </p:spPr>
      </p:pic>
      <p:sp>
        <p:nvSpPr>
          <p:cNvPr id="8" name="TextBox 7">
            <a:extLst>
              <a:ext uri="{FF2B5EF4-FFF2-40B4-BE49-F238E27FC236}">
                <a16:creationId xmlns:a16="http://schemas.microsoft.com/office/drawing/2014/main" id="{03C9F566-3A83-F13F-8143-C444155EC9CD}"/>
              </a:ext>
            </a:extLst>
          </p:cNvPr>
          <p:cNvSpPr txBox="1"/>
          <p:nvPr/>
        </p:nvSpPr>
        <p:spPr>
          <a:xfrm>
            <a:off x="5233737" y="5351457"/>
            <a:ext cx="3110163" cy="307777"/>
          </a:xfrm>
          <a:prstGeom prst="rect">
            <a:avLst/>
          </a:prstGeom>
          <a:noFill/>
        </p:spPr>
        <p:txBody>
          <a:bodyPr wrap="square" rtlCol="0">
            <a:spAutoFit/>
          </a:bodyPr>
          <a:lstStyle/>
          <a:p>
            <a:pPr algn="r"/>
            <a:r>
              <a:rPr lang="en-US" sz="1400" dirty="0"/>
              <a:t>Photo credit: Rob Barnes, Grid </a:t>
            </a:r>
            <a:r>
              <a:rPr lang="en-US" sz="1400" dirty="0" err="1"/>
              <a:t>Arendal</a:t>
            </a:r>
            <a:endParaRPr lang="en-US" sz="1400" dirty="0"/>
          </a:p>
        </p:txBody>
      </p:sp>
      <p:sp>
        <p:nvSpPr>
          <p:cNvPr id="6" name="TextBox 5">
            <a:extLst>
              <a:ext uri="{FF2B5EF4-FFF2-40B4-BE49-F238E27FC236}">
                <a16:creationId xmlns:a16="http://schemas.microsoft.com/office/drawing/2014/main" id="{496D3F3F-B7F4-FC98-0941-0A4EA544DE37}"/>
              </a:ext>
            </a:extLst>
          </p:cNvPr>
          <p:cNvSpPr txBox="1"/>
          <p:nvPr/>
        </p:nvSpPr>
        <p:spPr>
          <a:xfrm>
            <a:off x="2338086" y="6240087"/>
            <a:ext cx="680591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ITRC is a state-led coalition comprised of state &amp; federal governments, stakeholders, and industry members.  ITRC is funded through federal grants/industry membership fees. ITRC operates under a consensus-driven process to develop guidance </a:t>
            </a:r>
            <a:r>
              <a:rPr lang="en-US" sz="1200" dirty="0">
                <a:solidFill>
                  <a:prstClr val="white"/>
                </a:solidFill>
                <a:latin typeface="Calibri"/>
              </a:rPr>
              <a:t>d</a:t>
            </a:r>
            <a:r>
              <a:rPr kumimoji="0" lang="en-US" sz="1200" b="0" i="0" u="none" strike="noStrike" kern="1200" cap="none" spc="0" normalizeH="0" baseline="0" noProof="0" dirty="0" err="1">
                <a:ln>
                  <a:noFill/>
                </a:ln>
                <a:solidFill>
                  <a:prstClr val="white"/>
                </a:solidFill>
                <a:effectLst/>
                <a:uLnTx/>
                <a:uFillTx/>
                <a:latin typeface="Calibri"/>
                <a:ea typeface="+mn-ea"/>
                <a:cs typeface="+mn-cs"/>
              </a:rPr>
              <a:t>ocuments</a:t>
            </a:r>
            <a:r>
              <a:rPr kumimoji="0" lang="en-US" sz="1200" b="0" i="0" u="none" strike="noStrike" kern="1200" cap="none" spc="0" normalizeH="0" baseline="0" noProof="0" dirty="0">
                <a:ln>
                  <a:noFill/>
                </a:ln>
                <a:solidFill>
                  <a:prstClr val="white"/>
                </a:solidFill>
                <a:effectLst/>
                <a:uLnTx/>
                <a:uFillTx/>
                <a:latin typeface="Calibri"/>
                <a:ea typeface="+mn-ea"/>
                <a:cs typeface="+mn-cs"/>
              </a:rPr>
              <a:t> &amp; products. </a:t>
            </a:r>
            <a:r>
              <a:rPr kumimoji="0" lang="en-US" sz="1200" b="0" i="0" u="none" strike="noStrike" kern="1200" cap="none" spc="0" normalizeH="0" baseline="0" noProof="0" dirty="0">
                <a:ln>
                  <a:noFill/>
                </a:ln>
                <a:solidFill>
                  <a:schemeClr val="bg2">
                    <a:lumMod val="90000"/>
                  </a:schemeClr>
                </a:solidFill>
                <a:effectLst/>
                <a:uLnTx/>
                <a:uFillTx/>
                <a:latin typeface="Calibri"/>
                <a:ea typeface="+mn-ea"/>
                <a:cs typeface="+mn-cs"/>
                <a:hlinkClick r:id="rId5">
                  <a:extLst>
                    <a:ext uri="{A12FA001-AC4F-418D-AE19-62706E023703}">
                      <ahyp:hlinkClr xmlns:ahyp="http://schemas.microsoft.com/office/drawing/2018/hyperlinkcolor" val="tx"/>
                    </a:ext>
                  </a:extLst>
                </a:hlinkClick>
              </a:rPr>
              <a:t>https://itrcweb.org/guidance</a:t>
            </a:r>
            <a:endParaRPr kumimoji="0" lang="en-US" sz="1200" b="0" i="0" u="none" strike="noStrike" kern="1200" cap="none" spc="0" normalizeH="0" baseline="0" noProof="0" dirty="0">
              <a:ln>
                <a:noFill/>
              </a:ln>
              <a:solidFill>
                <a:schemeClr val="bg2">
                  <a:lumMod val="90000"/>
                </a:schemeClr>
              </a:solidFill>
              <a:effectLst/>
              <a:uLnTx/>
              <a:uFillTx/>
              <a:latin typeface="Calibri"/>
              <a:ea typeface="+mn-ea"/>
              <a:cs typeface="+mn-cs"/>
            </a:endParaRPr>
          </a:p>
        </p:txBody>
      </p:sp>
    </p:spTree>
    <p:extLst>
      <p:ext uri="{BB962C8B-B14F-4D97-AF65-F5344CB8AC3E}">
        <p14:creationId xmlns:p14="http://schemas.microsoft.com/office/powerpoint/2010/main" val="3069284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2FAA38F-5919-F432-DF38-561A93FA3ED0}"/>
              </a:ext>
            </a:extLst>
          </p:cNvPr>
          <p:cNvPicPr>
            <a:picLocks noChangeAspect="1"/>
          </p:cNvPicPr>
          <p:nvPr/>
        </p:nvPicPr>
        <p:blipFill>
          <a:blip r:embed="rId3"/>
          <a:stretch>
            <a:fillRect/>
          </a:stretch>
        </p:blipFill>
        <p:spPr>
          <a:xfrm>
            <a:off x="5240670" y="1535788"/>
            <a:ext cx="3548135" cy="4605927"/>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A4CF105D-4E16-EBA9-1FD1-61C60C08E16A}"/>
              </a:ext>
            </a:extLst>
          </p:cNvPr>
          <p:cNvSpPr>
            <a:spLocks noGrp="1"/>
          </p:cNvSpPr>
          <p:nvPr>
            <p:ph type="title"/>
          </p:nvPr>
        </p:nvSpPr>
        <p:spPr>
          <a:xfrm>
            <a:off x="171974" y="444734"/>
            <a:ext cx="8794060" cy="993595"/>
          </a:xfrm>
        </p:spPr>
        <p:txBody>
          <a:bodyPr>
            <a:normAutofit fontScale="90000"/>
          </a:bodyPr>
          <a:lstStyle/>
          <a:p>
            <a:pPr algn="ctr"/>
            <a:r>
              <a:rPr lang="en-US" sz="4000" dirty="0"/>
              <a:t>State Actions </a:t>
            </a:r>
            <a:br>
              <a:rPr lang="en-US" sz="4000" dirty="0"/>
            </a:br>
            <a:r>
              <a:rPr lang="en-US" sz="4000" dirty="0"/>
              <a:t>California </a:t>
            </a:r>
            <a:r>
              <a:rPr lang="en-US" dirty="0"/>
              <a:t>Safe Drinking Water Act: Microplastics</a:t>
            </a:r>
          </a:p>
        </p:txBody>
      </p:sp>
      <p:graphicFrame>
        <p:nvGraphicFramePr>
          <p:cNvPr id="5" name="Diagram 4">
            <a:extLst>
              <a:ext uri="{FF2B5EF4-FFF2-40B4-BE49-F238E27FC236}">
                <a16:creationId xmlns:a16="http://schemas.microsoft.com/office/drawing/2014/main" id="{BFC78CA9-2435-4F3C-972C-7C866338C9BE}"/>
              </a:ext>
            </a:extLst>
          </p:cNvPr>
          <p:cNvGraphicFramePr/>
          <p:nvPr>
            <p:extLst>
              <p:ext uri="{D42A27DB-BD31-4B8C-83A1-F6EECF244321}">
                <p14:modId xmlns:p14="http://schemas.microsoft.com/office/powerpoint/2010/main" val="2407354964"/>
              </p:ext>
            </p:extLst>
          </p:nvPr>
        </p:nvGraphicFramePr>
        <p:xfrm>
          <a:off x="35187" y="1991113"/>
          <a:ext cx="5353749" cy="32519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3">
            <a:extLst>
              <a:ext uri="{FF2B5EF4-FFF2-40B4-BE49-F238E27FC236}">
                <a16:creationId xmlns:a16="http://schemas.microsoft.com/office/drawing/2014/main" id="{AB18F4D9-65A7-B9AE-119E-72A7C4FC03F1}"/>
              </a:ext>
            </a:extLst>
          </p:cNvPr>
          <p:cNvSpPr>
            <a:spLocks noGrp="1"/>
          </p:cNvSpPr>
          <p:nvPr>
            <p:ph type="sldNum" sz="quarter" idx="12"/>
          </p:nvPr>
        </p:nvSpPr>
        <p:spPr>
          <a:xfrm>
            <a:off x="8611576" y="5614768"/>
            <a:ext cx="354458" cy="301700"/>
          </a:xfrm>
        </p:spPr>
        <p:txBody>
          <a:bodyPr/>
          <a:lstStyle/>
          <a:p>
            <a:pPr algn="ctr" defTabSz="342900">
              <a:defRPr/>
            </a:pPr>
            <a:fld id="{FF3F51B9-B4A8-47D8-818E-EF9CB482397C}" type="slidenum">
              <a:rPr lang="en-US" sz="900" b="1">
                <a:solidFill>
                  <a:prstClr val="white"/>
                </a:solidFill>
                <a:latin typeface="Century Gothic" panose="020B0502020202020204"/>
              </a:rPr>
              <a:pPr algn="ctr" defTabSz="342900">
                <a:defRPr/>
              </a:pPr>
              <a:t>13</a:t>
            </a:fld>
            <a:endParaRPr lang="en-US" sz="900" b="1" dirty="0">
              <a:solidFill>
                <a:prstClr val="white"/>
              </a:solidFill>
              <a:latin typeface="Century Gothic" panose="020B0502020202020204"/>
            </a:endParaRPr>
          </a:p>
        </p:txBody>
      </p:sp>
      <p:pic>
        <p:nvPicPr>
          <p:cNvPr id="4" name="Picture 3">
            <a:extLst>
              <a:ext uri="{FF2B5EF4-FFF2-40B4-BE49-F238E27FC236}">
                <a16:creationId xmlns:a16="http://schemas.microsoft.com/office/drawing/2014/main" id="{A368060C-0E8F-BB1C-96C6-73EA96AA4DE6}"/>
              </a:ext>
            </a:extLst>
          </p:cNvPr>
          <p:cNvPicPr>
            <a:picLocks noChangeAspect="1"/>
          </p:cNvPicPr>
          <p:nvPr/>
        </p:nvPicPr>
        <p:blipFill>
          <a:blip r:embed="rId9"/>
          <a:stretch>
            <a:fillRect/>
          </a:stretch>
        </p:blipFill>
        <p:spPr>
          <a:xfrm>
            <a:off x="14026" y="6222057"/>
            <a:ext cx="9144000" cy="629562"/>
          </a:xfrm>
          <a:prstGeom prst="rect">
            <a:avLst/>
          </a:prstGeom>
        </p:spPr>
      </p:pic>
      <p:sp>
        <p:nvSpPr>
          <p:cNvPr id="6" name="TextBox 5">
            <a:extLst>
              <a:ext uri="{FF2B5EF4-FFF2-40B4-BE49-F238E27FC236}">
                <a16:creationId xmlns:a16="http://schemas.microsoft.com/office/drawing/2014/main" id="{42544D38-1C19-BC76-4F40-3DD872D4C1FF}"/>
              </a:ext>
            </a:extLst>
          </p:cNvPr>
          <p:cNvSpPr txBox="1"/>
          <p:nvPr/>
        </p:nvSpPr>
        <p:spPr>
          <a:xfrm>
            <a:off x="171974" y="5916468"/>
            <a:ext cx="3441648" cy="369332"/>
          </a:xfrm>
          <a:prstGeom prst="rect">
            <a:avLst/>
          </a:prstGeom>
          <a:noFill/>
        </p:spPr>
        <p:txBody>
          <a:bodyPr wrap="none" rtlCol="0">
            <a:spAutoFit/>
          </a:bodyPr>
          <a:lstStyle/>
          <a:p>
            <a:r>
              <a:rPr lang="en-US" dirty="0">
                <a:hlinkClick r:id="rId10"/>
              </a:rPr>
              <a:t>CA Health and Safety Code 116376</a:t>
            </a:r>
            <a:endParaRPr lang="en-US" dirty="0"/>
          </a:p>
        </p:txBody>
      </p:sp>
      <p:sp>
        <p:nvSpPr>
          <p:cNvPr id="8" name="TextBox 7">
            <a:extLst>
              <a:ext uri="{FF2B5EF4-FFF2-40B4-BE49-F238E27FC236}">
                <a16:creationId xmlns:a16="http://schemas.microsoft.com/office/drawing/2014/main" id="{C764DD52-4155-F5A0-6839-E6FCD42D167A}"/>
              </a:ext>
            </a:extLst>
          </p:cNvPr>
          <p:cNvSpPr txBox="1"/>
          <p:nvPr/>
        </p:nvSpPr>
        <p:spPr>
          <a:xfrm>
            <a:off x="2338086" y="6240087"/>
            <a:ext cx="680591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ITRC is a state-led coalition comprised of state &amp; federal governments, stakeholders, and industry members.  ITRC is funded through federal grants/industry membership fees. ITRC operates under a consensus-driven process to develop guidance </a:t>
            </a:r>
            <a:r>
              <a:rPr lang="en-US" sz="1200" dirty="0">
                <a:solidFill>
                  <a:prstClr val="white"/>
                </a:solidFill>
                <a:latin typeface="Calibri"/>
              </a:rPr>
              <a:t>d</a:t>
            </a:r>
            <a:r>
              <a:rPr kumimoji="0" lang="en-US" sz="1200" b="0" i="0" u="none" strike="noStrike" kern="1200" cap="none" spc="0" normalizeH="0" baseline="0" noProof="0" dirty="0" err="1">
                <a:ln>
                  <a:noFill/>
                </a:ln>
                <a:solidFill>
                  <a:prstClr val="white"/>
                </a:solidFill>
                <a:effectLst/>
                <a:uLnTx/>
                <a:uFillTx/>
                <a:latin typeface="Calibri"/>
                <a:ea typeface="+mn-ea"/>
                <a:cs typeface="+mn-cs"/>
              </a:rPr>
              <a:t>ocuments</a:t>
            </a:r>
            <a:r>
              <a:rPr kumimoji="0" lang="en-US" sz="1200" b="0" i="0" u="none" strike="noStrike" kern="1200" cap="none" spc="0" normalizeH="0" baseline="0" noProof="0" dirty="0">
                <a:ln>
                  <a:noFill/>
                </a:ln>
                <a:solidFill>
                  <a:prstClr val="white"/>
                </a:solidFill>
                <a:effectLst/>
                <a:uLnTx/>
                <a:uFillTx/>
                <a:latin typeface="Calibri"/>
                <a:ea typeface="+mn-ea"/>
                <a:cs typeface="+mn-cs"/>
              </a:rPr>
              <a:t> &amp; products. </a:t>
            </a:r>
            <a:r>
              <a:rPr kumimoji="0" lang="en-US" sz="1200" b="0" i="0" u="none" strike="noStrike" kern="1200" cap="none" spc="0" normalizeH="0" baseline="0" noProof="0" dirty="0">
                <a:ln>
                  <a:noFill/>
                </a:ln>
                <a:solidFill>
                  <a:schemeClr val="bg2">
                    <a:lumMod val="90000"/>
                  </a:schemeClr>
                </a:solidFill>
                <a:effectLst/>
                <a:uLnTx/>
                <a:uFillTx/>
                <a:latin typeface="Calibri"/>
                <a:ea typeface="+mn-ea"/>
                <a:cs typeface="+mn-cs"/>
                <a:hlinkClick r:id="rId11">
                  <a:extLst>
                    <a:ext uri="{A12FA001-AC4F-418D-AE19-62706E023703}">
                      <ahyp:hlinkClr xmlns:ahyp="http://schemas.microsoft.com/office/drawing/2018/hyperlinkcolor" val="tx"/>
                    </a:ext>
                  </a:extLst>
                </a:hlinkClick>
              </a:rPr>
              <a:t>https://itrcweb.org/guidance</a:t>
            </a:r>
            <a:endParaRPr kumimoji="0" lang="en-US" sz="1200" b="0" i="0" u="none" strike="noStrike" kern="1200" cap="none" spc="0" normalizeH="0" baseline="0" noProof="0" dirty="0">
              <a:ln>
                <a:noFill/>
              </a:ln>
              <a:solidFill>
                <a:schemeClr val="bg2">
                  <a:lumMod val="90000"/>
                </a:schemeClr>
              </a:solidFill>
              <a:effectLst/>
              <a:uLnTx/>
              <a:uFillTx/>
              <a:latin typeface="Calibri"/>
              <a:ea typeface="+mn-ea"/>
              <a:cs typeface="+mn-cs"/>
            </a:endParaRPr>
          </a:p>
        </p:txBody>
      </p:sp>
    </p:spTree>
    <p:extLst>
      <p:ext uri="{BB962C8B-B14F-4D97-AF65-F5344CB8AC3E}">
        <p14:creationId xmlns:p14="http://schemas.microsoft.com/office/powerpoint/2010/main" val="3412921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F105D-4E16-EBA9-1FD1-61C60C08E16A}"/>
              </a:ext>
            </a:extLst>
          </p:cNvPr>
          <p:cNvSpPr>
            <a:spLocks noGrp="1"/>
          </p:cNvSpPr>
          <p:nvPr>
            <p:ph type="title"/>
          </p:nvPr>
        </p:nvSpPr>
        <p:spPr>
          <a:xfrm>
            <a:off x="85987" y="39652"/>
            <a:ext cx="8972026" cy="1631335"/>
          </a:xfrm>
        </p:spPr>
        <p:txBody>
          <a:bodyPr>
            <a:normAutofit/>
          </a:bodyPr>
          <a:lstStyle/>
          <a:p>
            <a:pPr algn="ctr"/>
            <a:r>
              <a:rPr lang="en-US" dirty="0"/>
              <a:t>State Actions</a:t>
            </a:r>
            <a:br>
              <a:rPr lang="en-US" sz="2700" dirty="0"/>
            </a:br>
            <a:r>
              <a:rPr lang="en-US" sz="2700" dirty="0"/>
              <a:t>Statewide Microplastics Strategy - 2 Track Approach</a:t>
            </a:r>
          </a:p>
        </p:txBody>
      </p:sp>
      <p:sp>
        <p:nvSpPr>
          <p:cNvPr id="3" name="Slide Number Placeholder 3">
            <a:extLst>
              <a:ext uri="{FF2B5EF4-FFF2-40B4-BE49-F238E27FC236}">
                <a16:creationId xmlns:a16="http://schemas.microsoft.com/office/drawing/2014/main" id="{AB18F4D9-65A7-B9AE-119E-72A7C4FC03F1}"/>
              </a:ext>
            </a:extLst>
          </p:cNvPr>
          <p:cNvSpPr>
            <a:spLocks noGrp="1"/>
          </p:cNvSpPr>
          <p:nvPr>
            <p:ph type="sldNum" sz="quarter" idx="12"/>
          </p:nvPr>
        </p:nvSpPr>
        <p:spPr>
          <a:xfrm>
            <a:off x="8611576" y="5614768"/>
            <a:ext cx="354458" cy="301700"/>
          </a:xfrm>
        </p:spPr>
        <p:txBody>
          <a:bodyPr/>
          <a:lstStyle/>
          <a:p>
            <a:pPr algn="ctr" defTabSz="342900">
              <a:defRPr/>
            </a:pPr>
            <a:fld id="{FF3F51B9-B4A8-47D8-818E-EF9CB482397C}" type="slidenum">
              <a:rPr lang="en-US" sz="900" b="1">
                <a:solidFill>
                  <a:prstClr val="white"/>
                </a:solidFill>
                <a:latin typeface="Century Gothic" panose="020B0502020202020204"/>
              </a:rPr>
              <a:pPr algn="ctr" defTabSz="342900">
                <a:defRPr/>
              </a:pPr>
              <a:t>14</a:t>
            </a:fld>
            <a:endParaRPr lang="en-US" sz="900" b="1" dirty="0">
              <a:solidFill>
                <a:prstClr val="white"/>
              </a:solidFill>
              <a:latin typeface="Century Gothic" panose="020B0502020202020204"/>
            </a:endParaRPr>
          </a:p>
        </p:txBody>
      </p:sp>
      <p:pic>
        <p:nvPicPr>
          <p:cNvPr id="5" name="Picture 4">
            <a:extLst>
              <a:ext uri="{FF2B5EF4-FFF2-40B4-BE49-F238E27FC236}">
                <a16:creationId xmlns:a16="http://schemas.microsoft.com/office/drawing/2014/main" id="{79C6209D-3C9C-0061-2D87-BEF171480AD4}"/>
              </a:ext>
            </a:extLst>
          </p:cNvPr>
          <p:cNvPicPr>
            <a:picLocks noChangeAspect="1"/>
          </p:cNvPicPr>
          <p:nvPr/>
        </p:nvPicPr>
        <p:blipFill>
          <a:blip r:embed="rId3"/>
          <a:stretch>
            <a:fillRect/>
          </a:stretch>
        </p:blipFill>
        <p:spPr>
          <a:xfrm>
            <a:off x="5257634" y="1796854"/>
            <a:ext cx="3403918" cy="4119614"/>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BBAD35F1-1E9E-75AB-B407-27D299C26FBF}"/>
              </a:ext>
            </a:extLst>
          </p:cNvPr>
          <p:cNvSpPr txBox="1"/>
          <p:nvPr/>
        </p:nvSpPr>
        <p:spPr>
          <a:xfrm>
            <a:off x="176167" y="2593888"/>
            <a:ext cx="4686038" cy="1569660"/>
          </a:xfrm>
          <a:prstGeom prst="rect">
            <a:avLst/>
          </a:prstGeom>
          <a:noFill/>
        </p:spPr>
        <p:txBody>
          <a:bodyPr wrap="square" rtlCol="0">
            <a:spAutoFit/>
          </a:bodyPr>
          <a:lstStyle/>
          <a:p>
            <a:pPr marL="342900" indent="-342900">
              <a:buClr>
                <a:schemeClr val="accent5">
                  <a:lumMod val="75000"/>
                </a:schemeClr>
              </a:buClr>
              <a:buSzPct val="110000"/>
              <a:buFont typeface="Wingdings" panose="05000000000000000000" pitchFamily="2" charset="2"/>
              <a:buChar char="§"/>
            </a:pPr>
            <a:r>
              <a:rPr lang="en-US" sz="2000" b="1" dirty="0"/>
              <a:t>Pollution prevention</a:t>
            </a:r>
          </a:p>
          <a:p>
            <a:pPr marL="342900" indent="-342900">
              <a:buClr>
                <a:schemeClr val="accent5">
                  <a:lumMod val="75000"/>
                </a:schemeClr>
              </a:buClr>
              <a:buSzPct val="110000"/>
              <a:buFont typeface="Wingdings" panose="05000000000000000000" pitchFamily="2" charset="2"/>
              <a:buChar char="§"/>
            </a:pPr>
            <a:r>
              <a:rPr lang="en-US" sz="2000" b="1" dirty="0"/>
              <a:t>Pathway interventions</a:t>
            </a:r>
          </a:p>
          <a:p>
            <a:pPr marL="342900" indent="-342900">
              <a:buClr>
                <a:schemeClr val="accent5">
                  <a:lumMod val="75000"/>
                </a:schemeClr>
              </a:buClr>
              <a:buSzPct val="110000"/>
              <a:buFont typeface="Wingdings" panose="05000000000000000000" pitchFamily="2" charset="2"/>
              <a:buChar char="§"/>
            </a:pPr>
            <a:r>
              <a:rPr lang="en-US" sz="2000" b="1" dirty="0"/>
              <a:t>Outreach &amp; education</a:t>
            </a:r>
          </a:p>
          <a:p>
            <a:pPr lvl="1"/>
            <a:r>
              <a:rPr lang="en-US" dirty="0"/>
              <a:t>	</a:t>
            </a:r>
          </a:p>
          <a:p>
            <a:pPr lvl="1"/>
            <a:endParaRPr lang="en-US" dirty="0"/>
          </a:p>
        </p:txBody>
      </p:sp>
      <p:sp>
        <p:nvSpPr>
          <p:cNvPr id="10" name="Rectangle 9">
            <a:extLst>
              <a:ext uri="{FF2B5EF4-FFF2-40B4-BE49-F238E27FC236}">
                <a16:creationId xmlns:a16="http://schemas.microsoft.com/office/drawing/2014/main" id="{D3E99FE2-870B-F49C-8E8B-B3D1D27F2E9F}"/>
              </a:ext>
            </a:extLst>
          </p:cNvPr>
          <p:cNvSpPr/>
          <p:nvPr/>
        </p:nvSpPr>
        <p:spPr>
          <a:xfrm>
            <a:off x="125402" y="3899404"/>
            <a:ext cx="4813003" cy="6295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chemeClr val="tx1"/>
                </a:solidFill>
              </a:rPr>
              <a:t>Track 2:  Science to inform future action</a:t>
            </a:r>
          </a:p>
        </p:txBody>
      </p:sp>
      <p:sp>
        <p:nvSpPr>
          <p:cNvPr id="11" name="Rectangle 10">
            <a:extLst>
              <a:ext uri="{FF2B5EF4-FFF2-40B4-BE49-F238E27FC236}">
                <a16:creationId xmlns:a16="http://schemas.microsoft.com/office/drawing/2014/main" id="{722B2C1C-04B0-E634-2213-11374D0CB861}"/>
              </a:ext>
            </a:extLst>
          </p:cNvPr>
          <p:cNvSpPr/>
          <p:nvPr/>
        </p:nvSpPr>
        <p:spPr>
          <a:xfrm>
            <a:off x="178797" y="1850303"/>
            <a:ext cx="4759608" cy="62956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chemeClr val="tx1"/>
                </a:solidFill>
              </a:rPr>
              <a:t>Track 1: Solutions</a:t>
            </a:r>
          </a:p>
        </p:txBody>
      </p:sp>
      <p:sp>
        <p:nvSpPr>
          <p:cNvPr id="14" name="TextBox 13">
            <a:extLst>
              <a:ext uri="{FF2B5EF4-FFF2-40B4-BE49-F238E27FC236}">
                <a16:creationId xmlns:a16="http://schemas.microsoft.com/office/drawing/2014/main" id="{BFE970CD-3127-2356-C570-0934C07CB7CB}"/>
              </a:ext>
            </a:extLst>
          </p:cNvPr>
          <p:cNvSpPr txBox="1"/>
          <p:nvPr/>
        </p:nvSpPr>
        <p:spPr>
          <a:xfrm>
            <a:off x="162187" y="4600782"/>
            <a:ext cx="4776218" cy="2154436"/>
          </a:xfrm>
          <a:prstGeom prst="rect">
            <a:avLst/>
          </a:prstGeom>
          <a:noFill/>
        </p:spPr>
        <p:txBody>
          <a:bodyPr wrap="square">
            <a:spAutoFit/>
          </a:bodyPr>
          <a:lstStyle/>
          <a:p>
            <a:pPr marL="342900" indent="-342900">
              <a:buClr>
                <a:schemeClr val="accent5">
                  <a:lumMod val="75000"/>
                </a:schemeClr>
              </a:buClr>
              <a:buSzPct val="110000"/>
              <a:buFont typeface="Wingdings" panose="05000000000000000000" pitchFamily="2" charset="2"/>
              <a:buChar char="§"/>
            </a:pPr>
            <a:r>
              <a:rPr lang="en-US" sz="2000" b="1" dirty="0"/>
              <a:t>Monitoring</a:t>
            </a:r>
          </a:p>
          <a:p>
            <a:pPr marL="342900" indent="-342900">
              <a:buClr>
                <a:schemeClr val="accent5">
                  <a:lumMod val="75000"/>
                </a:schemeClr>
              </a:buClr>
              <a:buSzPct val="110000"/>
              <a:buFont typeface="Wingdings" panose="05000000000000000000" pitchFamily="2" charset="2"/>
              <a:buChar char="§"/>
            </a:pPr>
            <a:r>
              <a:rPr lang="en-US" sz="2000" b="1" dirty="0"/>
              <a:t>Risk thresholds &amp; assessments</a:t>
            </a:r>
          </a:p>
          <a:p>
            <a:pPr marL="342900" indent="-342900">
              <a:buClr>
                <a:schemeClr val="accent5">
                  <a:lumMod val="75000"/>
                </a:schemeClr>
              </a:buClr>
              <a:buSzPct val="110000"/>
              <a:buFont typeface="Wingdings" panose="05000000000000000000" pitchFamily="2" charset="2"/>
              <a:buChar char="§"/>
            </a:pPr>
            <a:r>
              <a:rPr lang="en-US" sz="2000" b="1" dirty="0"/>
              <a:t>Sources &amp; pathways prioritization</a:t>
            </a:r>
          </a:p>
          <a:p>
            <a:pPr marL="342900" indent="-342900">
              <a:buClr>
                <a:schemeClr val="accent5">
                  <a:lumMod val="75000"/>
                </a:schemeClr>
              </a:buClr>
              <a:buSzPct val="110000"/>
              <a:buFont typeface="Wingdings" panose="05000000000000000000" pitchFamily="2" charset="2"/>
              <a:buChar char="§"/>
            </a:pPr>
            <a:r>
              <a:rPr lang="en-US" sz="2000" b="1" dirty="0"/>
              <a:t>Evaluating new solutions</a:t>
            </a:r>
          </a:p>
          <a:p>
            <a:pPr lvl="1"/>
            <a:endParaRPr lang="en-US" dirty="0"/>
          </a:p>
          <a:p>
            <a:pPr lvl="1"/>
            <a:endParaRPr lang="en-US" dirty="0"/>
          </a:p>
          <a:p>
            <a:pPr lvl="1"/>
            <a:endParaRPr lang="en-US" dirty="0"/>
          </a:p>
        </p:txBody>
      </p:sp>
      <p:pic>
        <p:nvPicPr>
          <p:cNvPr id="4" name="Picture 3">
            <a:extLst>
              <a:ext uri="{FF2B5EF4-FFF2-40B4-BE49-F238E27FC236}">
                <a16:creationId xmlns:a16="http://schemas.microsoft.com/office/drawing/2014/main" id="{7B8EA728-AC84-B74B-D78D-24C1C44B4E83}"/>
              </a:ext>
            </a:extLst>
          </p:cNvPr>
          <p:cNvPicPr>
            <a:picLocks noChangeAspect="1"/>
          </p:cNvPicPr>
          <p:nvPr/>
        </p:nvPicPr>
        <p:blipFill>
          <a:blip r:embed="rId4"/>
          <a:stretch>
            <a:fillRect/>
          </a:stretch>
        </p:blipFill>
        <p:spPr>
          <a:xfrm>
            <a:off x="49202" y="6228438"/>
            <a:ext cx="9144000" cy="629562"/>
          </a:xfrm>
          <a:prstGeom prst="rect">
            <a:avLst/>
          </a:prstGeom>
        </p:spPr>
      </p:pic>
      <p:sp>
        <p:nvSpPr>
          <p:cNvPr id="6" name="TextBox 5">
            <a:extLst>
              <a:ext uri="{FF2B5EF4-FFF2-40B4-BE49-F238E27FC236}">
                <a16:creationId xmlns:a16="http://schemas.microsoft.com/office/drawing/2014/main" id="{4F9EBB3D-4202-F20E-6F25-DC50F077383E}"/>
              </a:ext>
            </a:extLst>
          </p:cNvPr>
          <p:cNvSpPr txBox="1"/>
          <p:nvPr/>
        </p:nvSpPr>
        <p:spPr>
          <a:xfrm>
            <a:off x="176167" y="5916468"/>
            <a:ext cx="5110951" cy="369332"/>
          </a:xfrm>
          <a:prstGeom prst="rect">
            <a:avLst/>
          </a:prstGeom>
          <a:noFill/>
        </p:spPr>
        <p:txBody>
          <a:bodyPr wrap="none" rtlCol="0">
            <a:spAutoFit/>
          </a:bodyPr>
          <a:lstStyle/>
          <a:p>
            <a:r>
              <a:rPr lang="en-US" dirty="0">
                <a:hlinkClick r:id="rId5"/>
              </a:rPr>
              <a:t>CA Public Resources Code, Division 26.5, Chapter 3.2</a:t>
            </a:r>
            <a:endParaRPr lang="en-US" dirty="0"/>
          </a:p>
        </p:txBody>
      </p:sp>
      <p:sp>
        <p:nvSpPr>
          <p:cNvPr id="8" name="TextBox 7">
            <a:extLst>
              <a:ext uri="{FF2B5EF4-FFF2-40B4-BE49-F238E27FC236}">
                <a16:creationId xmlns:a16="http://schemas.microsoft.com/office/drawing/2014/main" id="{49092233-57A2-EA0B-F2FC-F369BEC37619}"/>
              </a:ext>
            </a:extLst>
          </p:cNvPr>
          <p:cNvSpPr txBox="1"/>
          <p:nvPr/>
        </p:nvSpPr>
        <p:spPr>
          <a:xfrm>
            <a:off x="2338086" y="6240087"/>
            <a:ext cx="680591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ITRC is a state-led coalition comprised of state &amp; federal governments, stakeholders, and industry members.  ITRC is funded through federal grants/industry membership fees. ITRC operates under a consensus-driven process to develop guidance </a:t>
            </a:r>
            <a:r>
              <a:rPr lang="en-US" sz="1200" dirty="0">
                <a:solidFill>
                  <a:prstClr val="white"/>
                </a:solidFill>
                <a:latin typeface="Calibri"/>
              </a:rPr>
              <a:t>d</a:t>
            </a:r>
            <a:r>
              <a:rPr kumimoji="0" lang="en-US" sz="1200" b="0" i="0" u="none" strike="noStrike" kern="1200" cap="none" spc="0" normalizeH="0" baseline="0" noProof="0" dirty="0" err="1">
                <a:ln>
                  <a:noFill/>
                </a:ln>
                <a:solidFill>
                  <a:prstClr val="white"/>
                </a:solidFill>
                <a:effectLst/>
                <a:uLnTx/>
                <a:uFillTx/>
                <a:latin typeface="Calibri"/>
                <a:ea typeface="+mn-ea"/>
                <a:cs typeface="+mn-cs"/>
              </a:rPr>
              <a:t>ocuments</a:t>
            </a:r>
            <a:r>
              <a:rPr kumimoji="0" lang="en-US" sz="1200" b="0" i="0" u="none" strike="noStrike" kern="1200" cap="none" spc="0" normalizeH="0" baseline="0" noProof="0" dirty="0">
                <a:ln>
                  <a:noFill/>
                </a:ln>
                <a:solidFill>
                  <a:prstClr val="white"/>
                </a:solidFill>
                <a:effectLst/>
                <a:uLnTx/>
                <a:uFillTx/>
                <a:latin typeface="Calibri"/>
                <a:ea typeface="+mn-ea"/>
                <a:cs typeface="+mn-cs"/>
              </a:rPr>
              <a:t> &amp; products. </a:t>
            </a:r>
            <a:r>
              <a:rPr kumimoji="0" lang="en-US" sz="1200" b="0" i="0" u="none" strike="noStrike" kern="1200" cap="none" spc="0" normalizeH="0" baseline="0" noProof="0" dirty="0">
                <a:ln>
                  <a:noFill/>
                </a:ln>
                <a:solidFill>
                  <a:schemeClr val="bg2">
                    <a:lumMod val="90000"/>
                  </a:schemeClr>
                </a:solidFill>
                <a:effectLst/>
                <a:uLnTx/>
                <a:uFillTx/>
                <a:latin typeface="Calibri"/>
                <a:ea typeface="+mn-ea"/>
                <a:cs typeface="+mn-cs"/>
                <a:hlinkClick r:id="rId6">
                  <a:extLst>
                    <a:ext uri="{A12FA001-AC4F-418D-AE19-62706E023703}">
                      <ahyp:hlinkClr xmlns:ahyp="http://schemas.microsoft.com/office/drawing/2018/hyperlinkcolor" val="tx"/>
                    </a:ext>
                  </a:extLst>
                </a:hlinkClick>
              </a:rPr>
              <a:t>https://itrcweb.org/guidance</a:t>
            </a:r>
            <a:endParaRPr kumimoji="0" lang="en-US" sz="1200" b="0" i="0" u="none" strike="noStrike" kern="1200" cap="none" spc="0" normalizeH="0" baseline="0" noProof="0" dirty="0">
              <a:ln>
                <a:noFill/>
              </a:ln>
              <a:solidFill>
                <a:schemeClr val="bg2">
                  <a:lumMod val="90000"/>
                </a:schemeClr>
              </a:solidFill>
              <a:effectLst/>
              <a:uLnTx/>
              <a:uFillTx/>
              <a:latin typeface="Calibri"/>
              <a:ea typeface="+mn-ea"/>
              <a:cs typeface="+mn-cs"/>
            </a:endParaRPr>
          </a:p>
        </p:txBody>
      </p:sp>
    </p:spTree>
    <p:extLst>
      <p:ext uri="{BB962C8B-B14F-4D97-AF65-F5344CB8AC3E}">
        <p14:creationId xmlns:p14="http://schemas.microsoft.com/office/powerpoint/2010/main" val="540629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F105D-4E16-EBA9-1FD1-61C60C08E16A}"/>
              </a:ext>
            </a:extLst>
          </p:cNvPr>
          <p:cNvSpPr>
            <a:spLocks noGrp="1"/>
          </p:cNvSpPr>
          <p:nvPr>
            <p:ph type="title"/>
          </p:nvPr>
        </p:nvSpPr>
        <p:spPr>
          <a:xfrm>
            <a:off x="186000" y="494208"/>
            <a:ext cx="8972026" cy="993595"/>
          </a:xfrm>
        </p:spPr>
        <p:txBody>
          <a:bodyPr>
            <a:normAutofit fontScale="90000"/>
          </a:bodyPr>
          <a:lstStyle/>
          <a:p>
            <a:pPr algn="ctr"/>
            <a:r>
              <a:rPr lang="en-US" sz="4000" dirty="0"/>
              <a:t>Federal Actions </a:t>
            </a:r>
            <a:br>
              <a:rPr lang="en-US" sz="4000" dirty="0"/>
            </a:br>
            <a:r>
              <a:rPr lang="en-US" sz="4000" dirty="0"/>
              <a:t>Save Our Seas 2.0 Act</a:t>
            </a:r>
            <a:br>
              <a:rPr lang="en-US" sz="4000" dirty="0"/>
            </a:br>
            <a:r>
              <a:rPr lang="en-US" sz="2000" b="0" i="0" dirty="0">
                <a:solidFill>
                  <a:srgbClr val="000000"/>
                </a:solidFill>
                <a:effectLst/>
                <a:latin typeface="verdana" panose="020B0604030504040204" pitchFamily="34" charset="0"/>
              </a:rPr>
              <a:t> </a:t>
            </a:r>
            <a:r>
              <a:rPr lang="en-US" sz="2000" b="0" i="0" dirty="0">
                <a:solidFill>
                  <a:srgbClr val="000000"/>
                </a:solidFill>
                <a:effectLst/>
                <a:latin typeface="verdana" panose="020B0604030504040204" pitchFamily="34" charset="0"/>
                <a:hlinkClick r:id="rId3"/>
              </a:rPr>
              <a:t>(Public Law 116-224)</a:t>
            </a:r>
            <a:endParaRPr lang="en-US" sz="4000" dirty="0"/>
          </a:p>
        </p:txBody>
      </p:sp>
      <p:sp>
        <p:nvSpPr>
          <p:cNvPr id="3" name="Slide Number Placeholder 3">
            <a:extLst>
              <a:ext uri="{FF2B5EF4-FFF2-40B4-BE49-F238E27FC236}">
                <a16:creationId xmlns:a16="http://schemas.microsoft.com/office/drawing/2014/main" id="{AB18F4D9-65A7-B9AE-119E-72A7C4FC03F1}"/>
              </a:ext>
            </a:extLst>
          </p:cNvPr>
          <p:cNvSpPr>
            <a:spLocks noGrp="1"/>
          </p:cNvSpPr>
          <p:nvPr>
            <p:ph type="sldNum" sz="quarter" idx="12"/>
          </p:nvPr>
        </p:nvSpPr>
        <p:spPr>
          <a:xfrm>
            <a:off x="8611576" y="5614768"/>
            <a:ext cx="354458" cy="301700"/>
          </a:xfrm>
        </p:spPr>
        <p:txBody>
          <a:bodyPr/>
          <a:lstStyle/>
          <a:p>
            <a:pPr algn="ctr" defTabSz="342900">
              <a:defRPr/>
            </a:pPr>
            <a:fld id="{FF3F51B9-B4A8-47D8-818E-EF9CB482397C}" type="slidenum">
              <a:rPr lang="en-US" sz="900" b="1">
                <a:solidFill>
                  <a:prstClr val="white"/>
                </a:solidFill>
                <a:latin typeface="Century Gothic" panose="020B0502020202020204"/>
              </a:rPr>
              <a:pPr algn="ctr" defTabSz="342900">
                <a:defRPr/>
              </a:pPr>
              <a:t>15</a:t>
            </a:fld>
            <a:endParaRPr lang="en-US" sz="900" b="1" dirty="0">
              <a:solidFill>
                <a:prstClr val="white"/>
              </a:solidFill>
              <a:latin typeface="Century Gothic" panose="020B0502020202020204"/>
            </a:endParaRPr>
          </a:p>
        </p:txBody>
      </p:sp>
      <p:pic>
        <p:nvPicPr>
          <p:cNvPr id="4" name="Picture 3">
            <a:extLst>
              <a:ext uri="{FF2B5EF4-FFF2-40B4-BE49-F238E27FC236}">
                <a16:creationId xmlns:a16="http://schemas.microsoft.com/office/drawing/2014/main" id="{A368060C-0E8F-BB1C-96C6-73EA96AA4DE6}"/>
              </a:ext>
            </a:extLst>
          </p:cNvPr>
          <p:cNvPicPr>
            <a:picLocks noChangeAspect="1"/>
          </p:cNvPicPr>
          <p:nvPr/>
        </p:nvPicPr>
        <p:blipFill>
          <a:blip r:embed="rId4"/>
          <a:stretch>
            <a:fillRect/>
          </a:stretch>
        </p:blipFill>
        <p:spPr>
          <a:xfrm>
            <a:off x="14026" y="6222057"/>
            <a:ext cx="9144000" cy="629562"/>
          </a:xfrm>
          <a:prstGeom prst="rect">
            <a:avLst/>
          </a:prstGeom>
        </p:spPr>
      </p:pic>
      <p:sp>
        <p:nvSpPr>
          <p:cNvPr id="5" name="TextBox 4">
            <a:extLst>
              <a:ext uri="{FF2B5EF4-FFF2-40B4-BE49-F238E27FC236}">
                <a16:creationId xmlns:a16="http://schemas.microsoft.com/office/drawing/2014/main" id="{66E441A6-40AC-1CF3-196C-A6AAB48BEAA8}"/>
              </a:ext>
            </a:extLst>
          </p:cNvPr>
          <p:cNvSpPr txBox="1"/>
          <p:nvPr/>
        </p:nvSpPr>
        <p:spPr>
          <a:xfrm>
            <a:off x="883139" y="2828010"/>
            <a:ext cx="4243754" cy="1446550"/>
          </a:xfrm>
          <a:prstGeom prst="rect">
            <a:avLst/>
          </a:prstGeom>
          <a:noFill/>
        </p:spPr>
        <p:txBody>
          <a:bodyPr wrap="square" rtlCol="0">
            <a:spAutoFit/>
          </a:bodyPr>
          <a:lstStyle/>
          <a:p>
            <a:r>
              <a:rPr lang="en-US" sz="2800" dirty="0"/>
              <a:t>Three main goals of Act</a:t>
            </a:r>
          </a:p>
          <a:p>
            <a:pPr marL="285750" indent="-285750">
              <a:buFont typeface="Arial" panose="020B0604020202020204" pitchFamily="34" charset="0"/>
              <a:buChar char="•"/>
            </a:pPr>
            <a:r>
              <a:rPr lang="en-US" sz="2000" dirty="0"/>
              <a:t>Combat marine debris</a:t>
            </a:r>
          </a:p>
          <a:p>
            <a:pPr marL="285750" indent="-285750">
              <a:buFont typeface="Arial" panose="020B0604020202020204" pitchFamily="34" charset="0"/>
              <a:buChar char="•"/>
            </a:pPr>
            <a:r>
              <a:rPr lang="en-US" sz="2000" dirty="0"/>
              <a:t>Enhance global engagement</a:t>
            </a:r>
          </a:p>
          <a:p>
            <a:pPr marL="285750" indent="-285750">
              <a:buFont typeface="Arial" panose="020B0604020202020204" pitchFamily="34" charset="0"/>
              <a:buChar char="•"/>
            </a:pPr>
            <a:r>
              <a:rPr lang="en-US" sz="2000" dirty="0"/>
              <a:t>Improve domestic infrastructure</a:t>
            </a:r>
            <a:endParaRPr lang="en-US" dirty="0"/>
          </a:p>
        </p:txBody>
      </p:sp>
      <p:sp>
        <p:nvSpPr>
          <p:cNvPr id="6" name="TextBox 5">
            <a:extLst>
              <a:ext uri="{FF2B5EF4-FFF2-40B4-BE49-F238E27FC236}">
                <a16:creationId xmlns:a16="http://schemas.microsoft.com/office/drawing/2014/main" id="{265AD98E-C1C7-22C1-471D-7F955604312A}"/>
              </a:ext>
            </a:extLst>
          </p:cNvPr>
          <p:cNvSpPr txBox="1"/>
          <p:nvPr/>
        </p:nvSpPr>
        <p:spPr>
          <a:xfrm>
            <a:off x="2338086" y="6240087"/>
            <a:ext cx="680591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ITRC is a state-led coalition comprised of state &amp; federal governments, stakeholders, and industry members.  ITRC is funded through federal grants/industry membership fees. ITRC operates under a consensus-driven process to develop guidance </a:t>
            </a:r>
            <a:r>
              <a:rPr lang="en-US" sz="1200" dirty="0">
                <a:solidFill>
                  <a:prstClr val="white"/>
                </a:solidFill>
                <a:latin typeface="Calibri"/>
              </a:rPr>
              <a:t>d</a:t>
            </a:r>
            <a:r>
              <a:rPr kumimoji="0" lang="en-US" sz="1200" b="0" i="0" u="none" strike="noStrike" kern="1200" cap="none" spc="0" normalizeH="0" baseline="0" noProof="0" dirty="0" err="1">
                <a:ln>
                  <a:noFill/>
                </a:ln>
                <a:solidFill>
                  <a:prstClr val="white"/>
                </a:solidFill>
                <a:effectLst/>
                <a:uLnTx/>
                <a:uFillTx/>
                <a:latin typeface="Calibri"/>
                <a:ea typeface="+mn-ea"/>
                <a:cs typeface="+mn-cs"/>
              </a:rPr>
              <a:t>ocuments</a:t>
            </a:r>
            <a:r>
              <a:rPr kumimoji="0" lang="en-US" sz="1200" b="0" i="0" u="none" strike="noStrike" kern="1200" cap="none" spc="0" normalizeH="0" baseline="0" noProof="0" dirty="0">
                <a:ln>
                  <a:noFill/>
                </a:ln>
                <a:solidFill>
                  <a:prstClr val="white"/>
                </a:solidFill>
                <a:effectLst/>
                <a:uLnTx/>
                <a:uFillTx/>
                <a:latin typeface="Calibri"/>
                <a:ea typeface="+mn-ea"/>
                <a:cs typeface="+mn-cs"/>
              </a:rPr>
              <a:t> &amp; products. </a:t>
            </a:r>
            <a:r>
              <a:rPr kumimoji="0" lang="en-US" sz="1200" b="0" i="0" u="none" strike="noStrike" kern="1200" cap="none" spc="0" normalizeH="0" baseline="0" noProof="0" dirty="0">
                <a:ln>
                  <a:noFill/>
                </a:ln>
                <a:solidFill>
                  <a:schemeClr val="bg2">
                    <a:lumMod val="90000"/>
                  </a:schemeClr>
                </a:solidFill>
                <a:effectLst/>
                <a:uLnTx/>
                <a:uFillTx/>
                <a:latin typeface="Calibri"/>
                <a:ea typeface="+mn-ea"/>
                <a:cs typeface="+mn-cs"/>
                <a:hlinkClick r:id="rId5">
                  <a:extLst>
                    <a:ext uri="{A12FA001-AC4F-418D-AE19-62706E023703}">
                      <ahyp:hlinkClr xmlns:ahyp="http://schemas.microsoft.com/office/drawing/2018/hyperlinkcolor" val="tx"/>
                    </a:ext>
                  </a:extLst>
                </a:hlinkClick>
              </a:rPr>
              <a:t>https://itrcweb.org/guidance</a:t>
            </a:r>
            <a:endParaRPr kumimoji="0" lang="en-US" sz="1200" b="0" i="0" u="none" strike="noStrike" kern="1200" cap="none" spc="0" normalizeH="0" baseline="0" noProof="0" dirty="0">
              <a:ln>
                <a:noFill/>
              </a:ln>
              <a:solidFill>
                <a:schemeClr val="bg2">
                  <a:lumMod val="90000"/>
                </a:schemeClr>
              </a:solidFill>
              <a:effectLst/>
              <a:uLnTx/>
              <a:uFillTx/>
              <a:latin typeface="Calibri"/>
              <a:ea typeface="+mn-ea"/>
              <a:cs typeface="+mn-cs"/>
            </a:endParaRPr>
          </a:p>
        </p:txBody>
      </p:sp>
      <p:pic>
        <p:nvPicPr>
          <p:cNvPr id="9" name="Picture 8" descr="A poster with red circles and text&#10;&#10;Description automatically generated">
            <a:extLst>
              <a:ext uri="{FF2B5EF4-FFF2-40B4-BE49-F238E27FC236}">
                <a16:creationId xmlns:a16="http://schemas.microsoft.com/office/drawing/2014/main" id="{810E295D-F45F-6250-5E86-D698A2E8EC89}"/>
              </a:ext>
            </a:extLst>
          </p:cNvPr>
          <p:cNvPicPr>
            <a:picLocks noChangeAspect="1"/>
          </p:cNvPicPr>
          <p:nvPr/>
        </p:nvPicPr>
        <p:blipFill rotWithShape="1">
          <a:blip r:embed="rId6">
            <a:extLst>
              <a:ext uri="{28A0092B-C50C-407E-A947-70E740481C1C}">
                <a14:useLocalDpi xmlns:a14="http://schemas.microsoft.com/office/drawing/2010/main" val="0"/>
              </a:ext>
            </a:extLst>
          </a:blip>
          <a:srcRect l="33700" r="33800"/>
          <a:stretch/>
        </p:blipFill>
        <p:spPr>
          <a:xfrm>
            <a:off x="6411433" y="1363569"/>
            <a:ext cx="2554601" cy="4756141"/>
          </a:xfrm>
          <a:prstGeom prst="rect">
            <a:avLst/>
          </a:prstGeom>
        </p:spPr>
      </p:pic>
      <p:sp>
        <p:nvSpPr>
          <p:cNvPr id="13" name="TextBox 12">
            <a:extLst>
              <a:ext uri="{FF2B5EF4-FFF2-40B4-BE49-F238E27FC236}">
                <a16:creationId xmlns:a16="http://schemas.microsoft.com/office/drawing/2014/main" id="{683F9F8D-8745-3F8C-E5FF-5C30EE45BB6D}"/>
              </a:ext>
            </a:extLst>
          </p:cNvPr>
          <p:cNvSpPr txBox="1"/>
          <p:nvPr/>
        </p:nvSpPr>
        <p:spPr>
          <a:xfrm>
            <a:off x="1871730" y="5772420"/>
            <a:ext cx="5060698" cy="369332"/>
          </a:xfrm>
          <a:prstGeom prst="rect">
            <a:avLst/>
          </a:prstGeom>
          <a:noFill/>
        </p:spPr>
        <p:txBody>
          <a:bodyPr wrap="square">
            <a:spAutoFit/>
          </a:bodyPr>
          <a:lstStyle/>
          <a:p>
            <a:r>
              <a:rPr lang="en-US" sz="1050" dirty="0"/>
              <a:t>Source: </a:t>
            </a:r>
            <a:r>
              <a:rPr lang="en-US" sz="1050" dirty="0">
                <a:hlinkClick r:id="rId7"/>
              </a:rPr>
              <a:t>https://www.grida.no/resources/6912</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Maphoto</a:t>
            </a:r>
            <a:r>
              <a:rPr lang="en-US" sz="1050" dirty="0">
                <a:latin typeface="Tahoma" panose="020B0604030504040204" pitchFamily="34" charset="0"/>
                <a:ea typeface="Tahoma" panose="020B0604030504040204" pitchFamily="34" charset="0"/>
                <a:cs typeface="Tahoma" panose="020B0604030504040204" pitchFamily="34" charset="0"/>
              </a:rPr>
              <a:t>/Riccardo </a:t>
            </a:r>
            <a:r>
              <a:rPr lang="en-US" sz="1050" dirty="0" err="1">
                <a:latin typeface="Tahoma" panose="020B0604030504040204" pitchFamily="34" charset="0"/>
                <a:ea typeface="Tahoma" panose="020B0604030504040204" pitchFamily="34" charset="0"/>
                <a:cs typeface="Tahoma" panose="020B0604030504040204" pitchFamily="34" charset="0"/>
              </a:rPr>
              <a:t>Pravettoni</a:t>
            </a:r>
            <a:r>
              <a:rPr lang="en-US" dirty="0">
                <a:latin typeface="Tahoma" panose="020B0604030504040204" pitchFamily="34" charset="0"/>
                <a:ea typeface="Tahoma" panose="020B0604030504040204" pitchFamily="34" charset="0"/>
                <a:cs typeface="Tahoma" panose="020B0604030504040204" pitchFamily="34" charset="0"/>
              </a:rPr>
              <a:t>)</a:t>
            </a:r>
            <a:endParaRPr lang="en-US" sz="1800" dirty="0">
              <a:solidFill>
                <a:srgbClr val="202122"/>
              </a:solidFill>
              <a:latin typeface="Arial" panose="020B0604020202020204" pitchFamily="34" charset="0"/>
            </a:endParaRPr>
          </a:p>
        </p:txBody>
      </p:sp>
    </p:spTree>
    <p:extLst>
      <p:ext uri="{BB962C8B-B14F-4D97-AF65-F5344CB8AC3E}">
        <p14:creationId xmlns:p14="http://schemas.microsoft.com/office/powerpoint/2010/main" val="4026783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F105D-4E16-EBA9-1FD1-61C60C08E16A}"/>
              </a:ext>
            </a:extLst>
          </p:cNvPr>
          <p:cNvSpPr>
            <a:spLocks noGrp="1"/>
          </p:cNvSpPr>
          <p:nvPr>
            <p:ph type="title"/>
          </p:nvPr>
        </p:nvSpPr>
        <p:spPr>
          <a:xfrm>
            <a:off x="85987" y="136527"/>
            <a:ext cx="8972026" cy="993595"/>
          </a:xfrm>
        </p:spPr>
        <p:txBody>
          <a:bodyPr>
            <a:normAutofit/>
          </a:bodyPr>
          <a:lstStyle/>
          <a:p>
            <a:pPr algn="ctr"/>
            <a:r>
              <a:rPr lang="en-US" sz="4000" dirty="0"/>
              <a:t>International Actions: European Union</a:t>
            </a:r>
          </a:p>
        </p:txBody>
      </p:sp>
      <p:sp>
        <p:nvSpPr>
          <p:cNvPr id="3" name="Slide Number Placeholder 3">
            <a:extLst>
              <a:ext uri="{FF2B5EF4-FFF2-40B4-BE49-F238E27FC236}">
                <a16:creationId xmlns:a16="http://schemas.microsoft.com/office/drawing/2014/main" id="{AB18F4D9-65A7-B9AE-119E-72A7C4FC03F1}"/>
              </a:ext>
            </a:extLst>
          </p:cNvPr>
          <p:cNvSpPr>
            <a:spLocks noGrp="1"/>
          </p:cNvSpPr>
          <p:nvPr>
            <p:ph type="sldNum" sz="quarter" idx="12"/>
          </p:nvPr>
        </p:nvSpPr>
        <p:spPr>
          <a:xfrm>
            <a:off x="8611576" y="5614768"/>
            <a:ext cx="354458" cy="301700"/>
          </a:xfrm>
        </p:spPr>
        <p:txBody>
          <a:bodyPr/>
          <a:lstStyle/>
          <a:p>
            <a:pPr algn="ctr" defTabSz="342900">
              <a:defRPr/>
            </a:pPr>
            <a:fld id="{FF3F51B9-B4A8-47D8-818E-EF9CB482397C}" type="slidenum">
              <a:rPr lang="en-US" sz="900" b="1">
                <a:solidFill>
                  <a:prstClr val="white"/>
                </a:solidFill>
                <a:latin typeface="Century Gothic" panose="020B0502020202020204"/>
              </a:rPr>
              <a:pPr algn="ctr" defTabSz="342900">
                <a:defRPr/>
              </a:pPr>
              <a:t>16</a:t>
            </a:fld>
            <a:endParaRPr lang="en-US" sz="900" b="1" dirty="0">
              <a:solidFill>
                <a:prstClr val="white"/>
              </a:solidFill>
              <a:latin typeface="Century Gothic" panose="020B0502020202020204"/>
            </a:endParaRPr>
          </a:p>
        </p:txBody>
      </p:sp>
      <p:pic>
        <p:nvPicPr>
          <p:cNvPr id="4" name="Picture 3">
            <a:extLst>
              <a:ext uri="{FF2B5EF4-FFF2-40B4-BE49-F238E27FC236}">
                <a16:creationId xmlns:a16="http://schemas.microsoft.com/office/drawing/2014/main" id="{A368060C-0E8F-BB1C-96C6-73EA96AA4DE6}"/>
              </a:ext>
            </a:extLst>
          </p:cNvPr>
          <p:cNvPicPr>
            <a:picLocks noChangeAspect="1"/>
          </p:cNvPicPr>
          <p:nvPr/>
        </p:nvPicPr>
        <p:blipFill>
          <a:blip r:embed="rId3"/>
          <a:stretch>
            <a:fillRect/>
          </a:stretch>
        </p:blipFill>
        <p:spPr>
          <a:xfrm>
            <a:off x="14026" y="6222057"/>
            <a:ext cx="9144000" cy="629562"/>
          </a:xfrm>
          <a:prstGeom prst="rect">
            <a:avLst/>
          </a:prstGeom>
        </p:spPr>
      </p:pic>
      <p:graphicFrame>
        <p:nvGraphicFramePr>
          <p:cNvPr id="7" name="Diagram 6">
            <a:extLst>
              <a:ext uri="{FF2B5EF4-FFF2-40B4-BE49-F238E27FC236}">
                <a16:creationId xmlns:a16="http://schemas.microsoft.com/office/drawing/2014/main" id="{C95E7FF0-9E42-E624-43E4-4CB84D82EF32}"/>
              </a:ext>
            </a:extLst>
          </p:cNvPr>
          <p:cNvGraphicFramePr/>
          <p:nvPr>
            <p:extLst>
              <p:ext uri="{D42A27DB-BD31-4B8C-83A1-F6EECF244321}">
                <p14:modId xmlns:p14="http://schemas.microsoft.com/office/powerpoint/2010/main" val="3304494697"/>
              </p:ext>
            </p:extLst>
          </p:nvPr>
        </p:nvGraphicFramePr>
        <p:xfrm>
          <a:off x="473485" y="1139533"/>
          <a:ext cx="7723065" cy="47887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a:extLst>
              <a:ext uri="{FF2B5EF4-FFF2-40B4-BE49-F238E27FC236}">
                <a16:creationId xmlns:a16="http://schemas.microsoft.com/office/drawing/2014/main" id="{7C5B87B9-D003-8AA5-A705-FC679770FFF8}"/>
              </a:ext>
            </a:extLst>
          </p:cNvPr>
          <p:cNvSpPr txBox="1"/>
          <p:nvPr/>
        </p:nvSpPr>
        <p:spPr>
          <a:xfrm>
            <a:off x="6211253" y="1911274"/>
            <a:ext cx="806631" cy="461665"/>
          </a:xfrm>
          <a:prstGeom prst="rect">
            <a:avLst/>
          </a:prstGeom>
          <a:noFill/>
        </p:spPr>
        <p:txBody>
          <a:bodyPr wrap="none" rtlCol="0">
            <a:spAutoFit/>
          </a:bodyPr>
          <a:lstStyle/>
          <a:p>
            <a:r>
              <a:rPr lang="en-US" sz="2400" dirty="0"/>
              <a:t>2019</a:t>
            </a:r>
          </a:p>
        </p:txBody>
      </p:sp>
      <p:sp>
        <p:nvSpPr>
          <p:cNvPr id="11" name="TextBox 10">
            <a:extLst>
              <a:ext uri="{FF2B5EF4-FFF2-40B4-BE49-F238E27FC236}">
                <a16:creationId xmlns:a16="http://schemas.microsoft.com/office/drawing/2014/main" id="{9FDBBB4B-A554-D53E-8F5F-442EFD2C01C3}"/>
              </a:ext>
            </a:extLst>
          </p:cNvPr>
          <p:cNvSpPr txBox="1"/>
          <p:nvPr/>
        </p:nvSpPr>
        <p:spPr>
          <a:xfrm>
            <a:off x="6211252" y="4879097"/>
            <a:ext cx="806631" cy="461665"/>
          </a:xfrm>
          <a:prstGeom prst="rect">
            <a:avLst/>
          </a:prstGeom>
          <a:noFill/>
        </p:spPr>
        <p:txBody>
          <a:bodyPr wrap="none" rtlCol="0">
            <a:spAutoFit/>
          </a:bodyPr>
          <a:lstStyle/>
          <a:p>
            <a:r>
              <a:rPr lang="en-US" sz="2400" dirty="0"/>
              <a:t>2023</a:t>
            </a:r>
          </a:p>
        </p:txBody>
      </p:sp>
      <p:sp>
        <p:nvSpPr>
          <p:cNvPr id="6" name="TextBox 5">
            <a:extLst>
              <a:ext uri="{FF2B5EF4-FFF2-40B4-BE49-F238E27FC236}">
                <a16:creationId xmlns:a16="http://schemas.microsoft.com/office/drawing/2014/main" id="{88F03C22-AA5E-3276-CFF5-02230D56991E}"/>
              </a:ext>
            </a:extLst>
          </p:cNvPr>
          <p:cNvSpPr txBox="1"/>
          <p:nvPr/>
        </p:nvSpPr>
        <p:spPr>
          <a:xfrm>
            <a:off x="2338086" y="6240087"/>
            <a:ext cx="680591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ITRC is a state-led coalition comprised of state &amp; federal governments, stakeholders, and industry members.  ITRC is funded through federal grants/industry membership fees. ITRC operates under a consensus-driven process to develop guidance </a:t>
            </a:r>
            <a:r>
              <a:rPr lang="en-US" sz="1200" dirty="0">
                <a:solidFill>
                  <a:prstClr val="white"/>
                </a:solidFill>
                <a:latin typeface="Calibri"/>
              </a:rPr>
              <a:t>d</a:t>
            </a:r>
            <a:r>
              <a:rPr kumimoji="0" lang="en-US" sz="1200" b="0" i="0" u="none" strike="noStrike" kern="1200" cap="none" spc="0" normalizeH="0" baseline="0" noProof="0" dirty="0" err="1">
                <a:ln>
                  <a:noFill/>
                </a:ln>
                <a:solidFill>
                  <a:prstClr val="white"/>
                </a:solidFill>
                <a:effectLst/>
                <a:uLnTx/>
                <a:uFillTx/>
                <a:latin typeface="Calibri"/>
                <a:ea typeface="+mn-ea"/>
                <a:cs typeface="+mn-cs"/>
              </a:rPr>
              <a:t>ocuments</a:t>
            </a:r>
            <a:r>
              <a:rPr kumimoji="0" lang="en-US" sz="1200" b="0" i="0" u="none" strike="noStrike" kern="1200" cap="none" spc="0" normalizeH="0" baseline="0" noProof="0" dirty="0">
                <a:ln>
                  <a:noFill/>
                </a:ln>
                <a:solidFill>
                  <a:prstClr val="white"/>
                </a:solidFill>
                <a:effectLst/>
                <a:uLnTx/>
                <a:uFillTx/>
                <a:latin typeface="Calibri"/>
                <a:ea typeface="+mn-ea"/>
                <a:cs typeface="+mn-cs"/>
              </a:rPr>
              <a:t> &amp; products. </a:t>
            </a:r>
            <a:r>
              <a:rPr kumimoji="0" lang="en-US" sz="1200" b="0" i="0" u="none" strike="noStrike" kern="1200" cap="none" spc="0" normalizeH="0" baseline="0" noProof="0" dirty="0">
                <a:ln>
                  <a:noFill/>
                </a:ln>
                <a:solidFill>
                  <a:schemeClr val="bg2">
                    <a:lumMod val="90000"/>
                  </a:schemeClr>
                </a:solidFill>
                <a:effectLst/>
                <a:uLnTx/>
                <a:uFillTx/>
                <a:latin typeface="Calibri"/>
                <a:ea typeface="+mn-ea"/>
                <a:cs typeface="+mn-cs"/>
                <a:hlinkClick r:id="rId9">
                  <a:extLst>
                    <a:ext uri="{A12FA001-AC4F-418D-AE19-62706E023703}">
                      <ahyp:hlinkClr xmlns:ahyp="http://schemas.microsoft.com/office/drawing/2018/hyperlinkcolor" val="tx"/>
                    </a:ext>
                  </a:extLst>
                </a:hlinkClick>
              </a:rPr>
              <a:t>https://itrcweb.org/guidance</a:t>
            </a:r>
            <a:endParaRPr kumimoji="0" lang="en-US" sz="1200" b="0" i="0" u="none" strike="noStrike" kern="1200" cap="none" spc="0" normalizeH="0" baseline="0" noProof="0" dirty="0">
              <a:ln>
                <a:noFill/>
              </a:ln>
              <a:solidFill>
                <a:schemeClr val="bg2">
                  <a:lumMod val="90000"/>
                </a:schemeClr>
              </a:solidFill>
              <a:effectLst/>
              <a:uLnTx/>
              <a:uFillTx/>
              <a:latin typeface="Calibri"/>
              <a:ea typeface="+mn-ea"/>
              <a:cs typeface="+mn-cs"/>
            </a:endParaRPr>
          </a:p>
        </p:txBody>
      </p:sp>
    </p:spTree>
    <p:extLst>
      <p:ext uri="{BB962C8B-B14F-4D97-AF65-F5344CB8AC3E}">
        <p14:creationId xmlns:p14="http://schemas.microsoft.com/office/powerpoint/2010/main" val="1181924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8D399-E247-259B-2798-FFDCCF83ACC1}"/>
              </a:ext>
            </a:extLst>
          </p:cNvPr>
          <p:cNvSpPr>
            <a:spLocks noGrp="1"/>
          </p:cNvSpPr>
          <p:nvPr>
            <p:ph type="title"/>
          </p:nvPr>
        </p:nvSpPr>
        <p:spPr>
          <a:xfrm>
            <a:off x="254742" y="432245"/>
            <a:ext cx="4076806" cy="838200"/>
          </a:xfrm>
        </p:spPr>
        <p:txBody>
          <a:bodyPr>
            <a:normAutofit fontScale="90000"/>
          </a:bodyPr>
          <a:lstStyle/>
          <a:p>
            <a:r>
              <a:rPr lang="en-US" dirty="0"/>
              <a:t>International Actions-</a:t>
            </a:r>
            <a:br>
              <a:rPr lang="en-US" dirty="0"/>
            </a:br>
            <a:r>
              <a:rPr lang="en-US" dirty="0"/>
              <a:t> UN Plastics Report</a:t>
            </a:r>
          </a:p>
        </p:txBody>
      </p:sp>
      <p:sp>
        <p:nvSpPr>
          <p:cNvPr id="4" name="Slide Number Placeholder 3">
            <a:extLst>
              <a:ext uri="{FF2B5EF4-FFF2-40B4-BE49-F238E27FC236}">
                <a16:creationId xmlns:a16="http://schemas.microsoft.com/office/drawing/2014/main" id="{3A92C15B-1AFE-CF33-0789-EBED267C2D10}"/>
              </a:ext>
            </a:extLst>
          </p:cNvPr>
          <p:cNvSpPr>
            <a:spLocks noGrp="1"/>
          </p:cNvSpPr>
          <p:nvPr>
            <p:ph type="sldNum" sz="quarter" idx="12"/>
          </p:nvPr>
        </p:nvSpPr>
        <p:spPr/>
        <p:txBody>
          <a:bodyPr/>
          <a:lstStyle/>
          <a:p>
            <a:fld id="{1BD32212-E805-4D23-8AB2-4C8FED635B05}" type="slidenum">
              <a:rPr lang="en-US" smtClean="0"/>
              <a:pPr/>
              <a:t>17</a:t>
            </a:fld>
            <a:endParaRPr lang="en-US" dirty="0"/>
          </a:p>
        </p:txBody>
      </p:sp>
      <p:pic>
        <p:nvPicPr>
          <p:cNvPr id="1026" name="Picture 2" descr="Cover">
            <a:extLst>
              <a:ext uri="{FF2B5EF4-FFF2-40B4-BE49-F238E27FC236}">
                <a16:creationId xmlns:a16="http://schemas.microsoft.com/office/drawing/2014/main" id="{81EE79FD-BA2F-4AE1-3A26-BE5DAA0C69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5245" y="256332"/>
            <a:ext cx="4076806" cy="576868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3FDE448-837E-60B4-14BC-3C1F720A1D0C}"/>
              </a:ext>
            </a:extLst>
          </p:cNvPr>
          <p:cNvPicPr>
            <a:picLocks noChangeAspect="1"/>
          </p:cNvPicPr>
          <p:nvPr/>
        </p:nvPicPr>
        <p:blipFill>
          <a:blip r:embed="rId4"/>
          <a:stretch>
            <a:fillRect/>
          </a:stretch>
        </p:blipFill>
        <p:spPr>
          <a:xfrm>
            <a:off x="16670" y="6228438"/>
            <a:ext cx="9144000" cy="629562"/>
          </a:xfrm>
          <a:prstGeom prst="rect">
            <a:avLst/>
          </a:prstGeom>
        </p:spPr>
      </p:pic>
      <p:sp>
        <p:nvSpPr>
          <p:cNvPr id="5" name="TextBox 4">
            <a:extLst>
              <a:ext uri="{FF2B5EF4-FFF2-40B4-BE49-F238E27FC236}">
                <a16:creationId xmlns:a16="http://schemas.microsoft.com/office/drawing/2014/main" id="{10387DD3-0FBF-63A2-936C-24D3CE8B8ECF}"/>
              </a:ext>
            </a:extLst>
          </p:cNvPr>
          <p:cNvSpPr txBox="1"/>
          <p:nvPr/>
        </p:nvSpPr>
        <p:spPr>
          <a:xfrm>
            <a:off x="254742" y="2413337"/>
            <a:ext cx="4537177" cy="2031325"/>
          </a:xfrm>
          <a:prstGeom prst="rect">
            <a:avLst/>
          </a:prstGeom>
          <a:noFill/>
        </p:spPr>
        <p:txBody>
          <a:bodyPr wrap="square">
            <a:spAutoFit/>
          </a:bodyPr>
          <a:lstStyle/>
          <a:p>
            <a:r>
              <a:rPr lang="en-US" dirty="0"/>
              <a:t> Purpose of report:</a:t>
            </a:r>
          </a:p>
          <a:p>
            <a:pPr marL="396875" indent="-107950">
              <a:buFont typeface="Arial" panose="020B0604020202020204" pitchFamily="34" charset="0"/>
              <a:buChar char="•"/>
            </a:pPr>
            <a:r>
              <a:rPr lang="en-US" dirty="0"/>
              <a:t> Designed for decision-makers &amp;   stakeholders</a:t>
            </a:r>
          </a:p>
          <a:p>
            <a:pPr marL="285750" indent="3175">
              <a:buFont typeface="Arial" panose="020B0604020202020204" pitchFamily="34" charset="0"/>
              <a:buChar char="•"/>
            </a:pPr>
            <a:r>
              <a:rPr lang="en-US" dirty="0"/>
              <a:t>Explains the changes surrounding plastics</a:t>
            </a:r>
          </a:p>
          <a:p>
            <a:pPr marL="742950" lvl="1" indent="3175">
              <a:buFont typeface="Arial" panose="020B0604020202020204" pitchFamily="34" charset="0"/>
              <a:buChar char="•"/>
            </a:pPr>
            <a:r>
              <a:rPr lang="en-US" dirty="0"/>
              <a:t>Market shifts</a:t>
            </a:r>
          </a:p>
          <a:p>
            <a:pPr marL="742950" lvl="1" indent="3175">
              <a:buFont typeface="Arial" panose="020B0604020202020204" pitchFamily="34" charset="0"/>
              <a:buChar char="•"/>
            </a:pPr>
            <a:r>
              <a:rPr lang="en-US" dirty="0"/>
              <a:t>Policies</a:t>
            </a:r>
          </a:p>
          <a:p>
            <a:pPr marL="285750" indent="3175">
              <a:buFont typeface="Arial" panose="020B0604020202020204" pitchFamily="34" charset="0"/>
              <a:buChar char="•"/>
            </a:pPr>
            <a:r>
              <a:rPr lang="en-US" dirty="0"/>
              <a:t>Goal is to end plastic pollution	</a:t>
            </a:r>
          </a:p>
        </p:txBody>
      </p:sp>
      <p:sp>
        <p:nvSpPr>
          <p:cNvPr id="6" name="TextBox 5">
            <a:extLst>
              <a:ext uri="{FF2B5EF4-FFF2-40B4-BE49-F238E27FC236}">
                <a16:creationId xmlns:a16="http://schemas.microsoft.com/office/drawing/2014/main" id="{BEA0936C-D3B4-3FCB-3B0F-EEDE85A76B95}"/>
              </a:ext>
            </a:extLst>
          </p:cNvPr>
          <p:cNvSpPr txBox="1"/>
          <p:nvPr/>
        </p:nvSpPr>
        <p:spPr>
          <a:xfrm>
            <a:off x="2338086" y="6240087"/>
            <a:ext cx="680591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ITRC is a state-led coalition comprised of state &amp; federal governments, stakeholders, and industry members.  ITRC is funded through federal grants/industry membership fees. ITRC operates under a consensus-driven process to develop guidance </a:t>
            </a:r>
            <a:r>
              <a:rPr lang="en-US" sz="1200" dirty="0">
                <a:solidFill>
                  <a:prstClr val="white"/>
                </a:solidFill>
                <a:latin typeface="Calibri"/>
              </a:rPr>
              <a:t>d</a:t>
            </a:r>
            <a:r>
              <a:rPr kumimoji="0" lang="en-US" sz="1200" b="0" i="0" u="none" strike="noStrike" kern="1200" cap="none" spc="0" normalizeH="0" baseline="0" noProof="0" dirty="0" err="1">
                <a:ln>
                  <a:noFill/>
                </a:ln>
                <a:solidFill>
                  <a:prstClr val="white"/>
                </a:solidFill>
                <a:effectLst/>
                <a:uLnTx/>
                <a:uFillTx/>
                <a:latin typeface="Calibri"/>
                <a:ea typeface="+mn-ea"/>
                <a:cs typeface="+mn-cs"/>
              </a:rPr>
              <a:t>ocuments</a:t>
            </a:r>
            <a:r>
              <a:rPr kumimoji="0" lang="en-US" sz="1200" b="0" i="0" u="none" strike="noStrike" kern="1200" cap="none" spc="0" normalizeH="0" baseline="0" noProof="0" dirty="0">
                <a:ln>
                  <a:noFill/>
                </a:ln>
                <a:solidFill>
                  <a:prstClr val="white"/>
                </a:solidFill>
                <a:effectLst/>
                <a:uLnTx/>
                <a:uFillTx/>
                <a:latin typeface="Calibri"/>
                <a:ea typeface="+mn-ea"/>
                <a:cs typeface="+mn-cs"/>
              </a:rPr>
              <a:t> &amp; products. </a:t>
            </a:r>
            <a:r>
              <a:rPr kumimoji="0" lang="en-US" sz="1200" b="0" i="0" u="none" strike="noStrike" kern="1200" cap="none" spc="0" normalizeH="0" baseline="0" noProof="0" dirty="0">
                <a:ln>
                  <a:noFill/>
                </a:ln>
                <a:solidFill>
                  <a:schemeClr val="bg2">
                    <a:lumMod val="90000"/>
                  </a:schemeClr>
                </a:solidFill>
                <a:effectLst/>
                <a:uLnTx/>
                <a:uFillTx/>
                <a:latin typeface="Calibri"/>
                <a:ea typeface="+mn-ea"/>
                <a:cs typeface="+mn-cs"/>
                <a:hlinkClick r:id="rId5">
                  <a:extLst>
                    <a:ext uri="{A12FA001-AC4F-418D-AE19-62706E023703}">
                      <ahyp:hlinkClr xmlns:ahyp="http://schemas.microsoft.com/office/drawing/2018/hyperlinkcolor" val="tx"/>
                    </a:ext>
                  </a:extLst>
                </a:hlinkClick>
              </a:rPr>
              <a:t>https://itrcweb.org/guidance</a:t>
            </a:r>
            <a:endParaRPr kumimoji="0" lang="en-US" sz="1200" b="0" i="0" u="none" strike="noStrike" kern="1200" cap="none" spc="0" normalizeH="0" baseline="0" noProof="0" dirty="0">
              <a:ln>
                <a:noFill/>
              </a:ln>
              <a:solidFill>
                <a:schemeClr val="bg2">
                  <a:lumMod val="90000"/>
                </a:schemeClr>
              </a:solidFill>
              <a:effectLst/>
              <a:uLnTx/>
              <a:uFillTx/>
              <a:latin typeface="Calibri"/>
              <a:ea typeface="+mn-ea"/>
              <a:cs typeface="+mn-cs"/>
            </a:endParaRPr>
          </a:p>
        </p:txBody>
      </p:sp>
    </p:spTree>
    <p:extLst>
      <p:ext uri="{BB962C8B-B14F-4D97-AF65-F5344CB8AC3E}">
        <p14:creationId xmlns:p14="http://schemas.microsoft.com/office/powerpoint/2010/main" val="240906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53384-55F9-187B-A8BF-EB259DFDD710}"/>
              </a:ext>
            </a:extLst>
          </p:cNvPr>
          <p:cNvSpPr>
            <a:spLocks noGrp="1"/>
          </p:cNvSpPr>
          <p:nvPr>
            <p:ph type="title"/>
          </p:nvPr>
        </p:nvSpPr>
        <p:spPr>
          <a:xfrm>
            <a:off x="266132" y="671584"/>
            <a:ext cx="8229600" cy="838200"/>
          </a:xfrm>
        </p:spPr>
        <p:txBody>
          <a:bodyPr>
            <a:normAutofit fontScale="90000"/>
          </a:bodyPr>
          <a:lstStyle/>
          <a:p>
            <a:r>
              <a:rPr kumimoji="0" lang="en-US" sz="3200" b="1" i="0" u="none" strike="noStrike" kern="1200" cap="none" spc="0" normalizeH="0" baseline="0" noProof="0" dirty="0">
                <a:ln>
                  <a:noFill/>
                </a:ln>
                <a:solidFill>
                  <a:srgbClr val="00819D"/>
                </a:solidFill>
                <a:effectLst/>
                <a:uLnTx/>
                <a:uFillTx/>
                <a:latin typeface="Calibri"/>
                <a:ea typeface="+mj-ea"/>
                <a:cs typeface="+mj-cs"/>
              </a:rPr>
              <a:t>Today’s Plastics </a:t>
            </a:r>
            <a:r>
              <a:rPr lang="en-US" sz="3200" dirty="0">
                <a:solidFill>
                  <a:srgbClr val="00819D"/>
                </a:solidFill>
                <a:latin typeface="Calibri"/>
              </a:rPr>
              <a:t>A</a:t>
            </a:r>
            <a:r>
              <a:rPr kumimoji="0" lang="en-US" sz="3200" b="1" i="0" u="none" strike="noStrike" kern="1200" cap="none" spc="0" normalizeH="0" baseline="0" noProof="0" dirty="0">
                <a:ln>
                  <a:noFill/>
                </a:ln>
                <a:solidFill>
                  <a:srgbClr val="00819D"/>
                </a:solidFill>
                <a:effectLst/>
                <a:uLnTx/>
                <a:uFillTx/>
                <a:latin typeface="Calibri"/>
                <a:ea typeface="+mj-ea"/>
                <a:cs typeface="+mj-cs"/>
              </a:rPr>
              <a:t>re Tomorrow’s </a:t>
            </a:r>
            <a:r>
              <a:rPr lang="en-US" sz="3200" dirty="0">
                <a:solidFill>
                  <a:srgbClr val="00819D"/>
                </a:solidFill>
                <a:latin typeface="Calibri"/>
              </a:rPr>
              <a:t>M</a:t>
            </a:r>
            <a:r>
              <a:rPr kumimoji="0" lang="en-US" sz="3200" b="1" i="0" u="none" strike="noStrike" kern="1200" cap="none" spc="0" normalizeH="0" baseline="0" noProof="0" dirty="0" err="1">
                <a:ln>
                  <a:noFill/>
                </a:ln>
                <a:solidFill>
                  <a:srgbClr val="00819D"/>
                </a:solidFill>
                <a:effectLst/>
                <a:uLnTx/>
                <a:uFillTx/>
                <a:latin typeface="Calibri"/>
                <a:ea typeface="+mj-ea"/>
                <a:cs typeface="+mj-cs"/>
              </a:rPr>
              <a:t>icroplastics</a:t>
            </a:r>
            <a:r>
              <a:rPr kumimoji="0" lang="en-US" sz="3200" b="1" i="0" u="none" strike="noStrike" kern="1200" cap="none" spc="0" normalizeH="0" baseline="0" noProof="0" dirty="0">
                <a:ln>
                  <a:noFill/>
                </a:ln>
                <a:solidFill>
                  <a:srgbClr val="00819D"/>
                </a:solidFill>
                <a:effectLst/>
                <a:uLnTx/>
                <a:uFillTx/>
                <a:latin typeface="Calibri"/>
                <a:ea typeface="+mj-ea"/>
                <a:cs typeface="+mj-cs"/>
              </a:rPr>
              <a:t> – </a:t>
            </a:r>
            <a:br>
              <a:rPr kumimoji="0" lang="en-US" sz="3200" b="1" i="0" u="none" strike="noStrike" kern="1200" cap="none" spc="0" normalizeH="0" baseline="0" noProof="0" dirty="0">
                <a:ln>
                  <a:noFill/>
                </a:ln>
                <a:solidFill>
                  <a:srgbClr val="00819D"/>
                </a:solidFill>
                <a:effectLst/>
                <a:uLnTx/>
                <a:uFillTx/>
                <a:latin typeface="Calibri"/>
                <a:ea typeface="+mj-ea"/>
                <a:cs typeface="+mj-cs"/>
              </a:rPr>
            </a:br>
            <a:r>
              <a:rPr kumimoji="0" lang="en-US" sz="3200" b="1" i="0" u="none" strike="noStrike" kern="1200" cap="none" spc="0" normalizeH="0" baseline="0" noProof="0" dirty="0">
                <a:ln>
                  <a:noFill/>
                </a:ln>
                <a:solidFill>
                  <a:srgbClr val="00819D"/>
                </a:solidFill>
                <a:effectLst/>
                <a:uLnTx/>
                <a:uFillTx/>
                <a:latin typeface="Calibri"/>
                <a:ea typeface="+mj-ea"/>
                <a:cs typeface="+mj-cs"/>
              </a:rPr>
              <a:t>How Do We </a:t>
            </a:r>
            <a:r>
              <a:rPr lang="en-US" sz="3200" dirty="0">
                <a:solidFill>
                  <a:srgbClr val="00819D"/>
                </a:solidFill>
                <a:latin typeface="Calibri"/>
              </a:rPr>
              <a:t>M</a:t>
            </a:r>
            <a:r>
              <a:rPr kumimoji="0" lang="en-US" sz="3200" b="1" i="0" u="none" strike="noStrike" kern="1200" cap="none" spc="0" normalizeH="0" baseline="0" noProof="0" dirty="0" err="1">
                <a:ln>
                  <a:noFill/>
                </a:ln>
                <a:solidFill>
                  <a:srgbClr val="00819D"/>
                </a:solidFill>
                <a:effectLst/>
                <a:uLnTx/>
                <a:uFillTx/>
                <a:latin typeface="Calibri"/>
                <a:ea typeface="+mj-ea"/>
                <a:cs typeface="+mj-cs"/>
              </a:rPr>
              <a:t>anage</a:t>
            </a:r>
            <a:r>
              <a:rPr kumimoji="0" lang="en-US" sz="3200" b="1" i="0" u="none" strike="noStrike" kern="1200" cap="none" spc="0" normalizeH="0" baseline="0" noProof="0" dirty="0">
                <a:ln>
                  <a:noFill/>
                </a:ln>
                <a:solidFill>
                  <a:srgbClr val="00819D"/>
                </a:solidFill>
                <a:effectLst/>
                <a:uLnTx/>
                <a:uFillTx/>
                <a:latin typeface="Calibri"/>
                <a:ea typeface="+mj-ea"/>
                <a:cs typeface="+mj-cs"/>
              </a:rPr>
              <a:t> </a:t>
            </a:r>
            <a:r>
              <a:rPr lang="en-US" sz="3200" dirty="0">
                <a:solidFill>
                  <a:srgbClr val="00819D"/>
                </a:solidFill>
                <a:latin typeface="Calibri"/>
              </a:rPr>
              <a:t>T</a:t>
            </a:r>
            <a:r>
              <a:rPr kumimoji="0" lang="en-US" sz="3200" b="1" i="0" u="none" strike="noStrike" kern="1200" cap="none" spc="0" normalizeH="0" baseline="0" noProof="0" dirty="0">
                <a:ln>
                  <a:noFill/>
                </a:ln>
                <a:solidFill>
                  <a:srgbClr val="00819D"/>
                </a:solidFill>
                <a:effectLst/>
                <a:uLnTx/>
                <a:uFillTx/>
                <a:latin typeface="Calibri"/>
                <a:ea typeface="+mj-ea"/>
                <a:cs typeface="+mj-cs"/>
              </a:rPr>
              <a:t>hem?</a:t>
            </a:r>
            <a:endParaRPr lang="en-US" dirty="0"/>
          </a:p>
        </p:txBody>
      </p:sp>
      <p:sp>
        <p:nvSpPr>
          <p:cNvPr id="4" name="Slide Number Placeholder 3">
            <a:extLst>
              <a:ext uri="{FF2B5EF4-FFF2-40B4-BE49-F238E27FC236}">
                <a16:creationId xmlns:a16="http://schemas.microsoft.com/office/drawing/2014/main" id="{DDA52AA0-2891-566E-ACC3-9B3F1E4004D0}"/>
              </a:ext>
            </a:extLst>
          </p:cNvPr>
          <p:cNvSpPr>
            <a:spLocks noGrp="1"/>
          </p:cNvSpPr>
          <p:nvPr>
            <p:ph type="sldNum" sz="quarter" idx="12"/>
          </p:nvPr>
        </p:nvSpPr>
        <p:spPr/>
        <p:txBody>
          <a:bodyPr/>
          <a:lstStyle/>
          <a:p>
            <a:fld id="{1BD32212-E805-4D23-8AB2-4C8FED635B05}" type="slidenum">
              <a:rPr lang="en-US" smtClean="0"/>
              <a:pPr/>
              <a:t>18</a:t>
            </a:fld>
            <a:endParaRPr lang="en-US" dirty="0"/>
          </a:p>
        </p:txBody>
      </p:sp>
      <p:pic>
        <p:nvPicPr>
          <p:cNvPr id="3" name="Picture 2">
            <a:extLst>
              <a:ext uri="{FF2B5EF4-FFF2-40B4-BE49-F238E27FC236}">
                <a16:creationId xmlns:a16="http://schemas.microsoft.com/office/drawing/2014/main" id="{9E7F6921-B6CA-BF6A-1CC5-01746CF01777}"/>
              </a:ext>
            </a:extLst>
          </p:cNvPr>
          <p:cNvPicPr>
            <a:picLocks noChangeAspect="1"/>
          </p:cNvPicPr>
          <p:nvPr/>
        </p:nvPicPr>
        <p:blipFill>
          <a:blip r:embed="rId3"/>
          <a:stretch>
            <a:fillRect/>
          </a:stretch>
        </p:blipFill>
        <p:spPr>
          <a:xfrm>
            <a:off x="14026" y="6222057"/>
            <a:ext cx="9144000" cy="629562"/>
          </a:xfrm>
          <a:prstGeom prst="rect">
            <a:avLst/>
          </a:prstGeom>
        </p:spPr>
      </p:pic>
      <p:sp>
        <p:nvSpPr>
          <p:cNvPr id="5" name="TextBox 4">
            <a:extLst>
              <a:ext uri="{FF2B5EF4-FFF2-40B4-BE49-F238E27FC236}">
                <a16:creationId xmlns:a16="http://schemas.microsoft.com/office/drawing/2014/main" id="{EFC8F27A-A1E7-9FB0-69B0-0AD6E92A36BD}"/>
              </a:ext>
            </a:extLst>
          </p:cNvPr>
          <p:cNvSpPr txBox="1"/>
          <p:nvPr/>
        </p:nvSpPr>
        <p:spPr>
          <a:xfrm>
            <a:off x="363878" y="1840419"/>
            <a:ext cx="7637121" cy="408316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400"/>
              </a:spcAft>
              <a:buClr>
                <a:srgbClr val="008FAC"/>
              </a:buClr>
              <a:buSzPct val="110000"/>
              <a:buFont typeface="Wingdings" panose="05000000000000000000" pitchFamily="2" charset="2"/>
              <a:buChar char="§"/>
              <a:tabLst/>
              <a:defRPr/>
            </a:pPr>
            <a:r>
              <a:rPr kumimoji="0" lang="en-US" sz="2800" b="0" i="0" u="none" strike="noStrike" kern="1200" cap="none" spc="0" normalizeH="0" baseline="0" noProof="0" dirty="0">
                <a:ln>
                  <a:noFill/>
                </a:ln>
                <a:solidFill>
                  <a:srgbClr val="000000"/>
                </a:solidFill>
                <a:effectLst/>
                <a:uLnTx/>
                <a:uFillTx/>
                <a:latin typeface="Calibri"/>
                <a:ea typeface="+mn-ea"/>
                <a:cs typeface="+mn-cs"/>
              </a:rPr>
              <a:t>Identify &amp; remediate point sources of pollution</a:t>
            </a:r>
          </a:p>
          <a:p>
            <a:pPr marL="342900" marR="0" lvl="0" indent="-342900" algn="l" defTabSz="914400" rtl="0" eaLnBrk="1" fontAlgn="auto" latinLnBrk="0" hangingPunct="1">
              <a:lnSpc>
                <a:spcPct val="100000"/>
              </a:lnSpc>
              <a:spcBef>
                <a:spcPts val="0"/>
              </a:spcBef>
              <a:spcAft>
                <a:spcPts val="400"/>
              </a:spcAft>
              <a:buClr>
                <a:srgbClr val="008FAC"/>
              </a:buClr>
              <a:buSzPct val="110000"/>
              <a:buFont typeface="Wingdings" panose="05000000000000000000" pitchFamily="2" charset="2"/>
              <a:buChar char="§"/>
              <a:tabLst/>
              <a:defRPr/>
            </a:pPr>
            <a:r>
              <a:rPr kumimoji="0" lang="en-US" sz="2800" b="0" i="0" u="none" strike="noStrike" kern="1200" cap="none" spc="0" normalizeH="0" baseline="0" noProof="0" dirty="0">
                <a:ln>
                  <a:noFill/>
                </a:ln>
                <a:solidFill>
                  <a:srgbClr val="000000"/>
                </a:solidFill>
                <a:effectLst/>
                <a:uLnTx/>
                <a:uFillTx/>
                <a:latin typeface="Calibri"/>
                <a:ea typeface="+mn-ea"/>
                <a:cs typeface="+mn-cs"/>
              </a:rPr>
              <a:t>Understand fate &amp; transport of microplastics</a:t>
            </a:r>
          </a:p>
          <a:p>
            <a:pPr marL="342900" marR="0" lvl="0" indent="-342900" algn="l" defTabSz="914400" rtl="0" eaLnBrk="1" fontAlgn="auto" latinLnBrk="0" hangingPunct="1">
              <a:lnSpc>
                <a:spcPct val="100000"/>
              </a:lnSpc>
              <a:spcBef>
                <a:spcPts val="0"/>
              </a:spcBef>
              <a:spcAft>
                <a:spcPts val="400"/>
              </a:spcAft>
              <a:buClr>
                <a:srgbClr val="008FAC"/>
              </a:buClr>
              <a:buSzPct val="110000"/>
              <a:buFont typeface="Wingdings" panose="05000000000000000000" pitchFamily="2" charset="2"/>
              <a:buChar char="§"/>
              <a:tabLst/>
              <a:defRPr/>
            </a:pPr>
            <a:r>
              <a:rPr kumimoji="0" lang="en-US" sz="2800" b="0" i="0" u="none" strike="noStrike" kern="1200" cap="none" spc="0" normalizeH="0" baseline="0" noProof="0" dirty="0">
                <a:ln>
                  <a:noFill/>
                </a:ln>
                <a:solidFill>
                  <a:srgbClr val="000000"/>
                </a:solidFill>
                <a:effectLst/>
                <a:uLnTx/>
                <a:uFillTx/>
                <a:latin typeface="Calibri"/>
                <a:ea typeface="+mn-ea"/>
                <a:cs typeface="+mn-cs"/>
              </a:rPr>
              <a:t>Establish thresholds for toxicity for human health and the environment</a:t>
            </a:r>
          </a:p>
          <a:p>
            <a:pPr marL="342900" marR="0" lvl="0" indent="-342900" algn="l" defTabSz="914400" rtl="0" eaLnBrk="1" fontAlgn="auto" latinLnBrk="0" hangingPunct="1">
              <a:lnSpc>
                <a:spcPct val="100000"/>
              </a:lnSpc>
              <a:spcBef>
                <a:spcPts val="0"/>
              </a:spcBef>
              <a:spcAft>
                <a:spcPts val="400"/>
              </a:spcAft>
              <a:buClr>
                <a:srgbClr val="008FAC"/>
              </a:buClr>
              <a:buSzPct val="110000"/>
              <a:buFont typeface="Wingdings" panose="05000000000000000000" pitchFamily="2" charset="2"/>
              <a:buChar char="§"/>
              <a:tabLst/>
              <a:defRPr/>
            </a:pPr>
            <a:r>
              <a:rPr kumimoji="0" lang="en-US" sz="2800" b="0" i="0" u="none" strike="noStrike" kern="1200" cap="none" spc="0" normalizeH="0" baseline="0" noProof="0" dirty="0">
                <a:ln>
                  <a:noFill/>
                </a:ln>
                <a:solidFill>
                  <a:srgbClr val="000000"/>
                </a:solidFill>
                <a:effectLst/>
                <a:uLnTx/>
                <a:uFillTx/>
                <a:latin typeface="Calibri"/>
                <a:ea typeface="+mn-ea"/>
                <a:cs typeface="+mn-cs"/>
              </a:rPr>
              <a:t>Responsible:</a:t>
            </a:r>
          </a:p>
          <a:p>
            <a:pPr marL="800100" marR="0" lvl="1" indent="-342900" algn="l" defTabSz="914400" rtl="0" eaLnBrk="1" fontAlgn="auto" latinLnBrk="0" hangingPunct="1">
              <a:lnSpc>
                <a:spcPct val="100000"/>
              </a:lnSpc>
              <a:spcBef>
                <a:spcPts val="0"/>
              </a:spcBef>
              <a:spcAft>
                <a:spcPts val="400"/>
              </a:spcAft>
              <a:buClr>
                <a:srgbClr val="008FAC"/>
              </a:buClr>
              <a:buSzPct val="110000"/>
              <a:buFont typeface="Wingdings" panose="05000000000000000000" pitchFamily="2" charset="2"/>
              <a:buChar char="§"/>
              <a:tabLst/>
              <a:defRPr/>
            </a:pPr>
            <a:r>
              <a:rPr kumimoji="0" lang="en-US" sz="2400" b="0" i="0" u="none" strike="noStrike" kern="1200" cap="none" spc="0" normalizeH="0" baseline="0" noProof="0" dirty="0">
                <a:ln>
                  <a:noFill/>
                </a:ln>
                <a:solidFill>
                  <a:srgbClr val="000000"/>
                </a:solidFill>
                <a:effectLst/>
                <a:uLnTx/>
                <a:uFillTx/>
                <a:latin typeface="Calibri"/>
                <a:ea typeface="+mn-ea"/>
                <a:cs typeface="+mn-cs"/>
              </a:rPr>
              <a:t>Governing bodies</a:t>
            </a:r>
          </a:p>
          <a:p>
            <a:pPr marL="800100" marR="0" lvl="1" indent="-342900" algn="l" defTabSz="914400" rtl="0" eaLnBrk="1" fontAlgn="auto" latinLnBrk="0" hangingPunct="1">
              <a:lnSpc>
                <a:spcPct val="100000"/>
              </a:lnSpc>
              <a:spcBef>
                <a:spcPts val="0"/>
              </a:spcBef>
              <a:spcAft>
                <a:spcPts val="400"/>
              </a:spcAft>
              <a:buClr>
                <a:srgbClr val="008FAC"/>
              </a:buClr>
              <a:buSzPct val="110000"/>
              <a:buFont typeface="Wingdings" panose="05000000000000000000" pitchFamily="2" charset="2"/>
              <a:buChar char="§"/>
              <a:tabLst/>
              <a:defRPr/>
            </a:pPr>
            <a:r>
              <a:rPr kumimoji="0" lang="en-US" sz="2400" b="0" i="0" u="none" strike="noStrike" kern="1200" cap="none" spc="0" normalizeH="0" baseline="0" noProof="0" dirty="0">
                <a:ln>
                  <a:noFill/>
                </a:ln>
                <a:solidFill>
                  <a:srgbClr val="000000"/>
                </a:solidFill>
                <a:effectLst/>
                <a:uLnTx/>
                <a:uFillTx/>
                <a:latin typeface="Calibri"/>
                <a:ea typeface="+mn-ea"/>
                <a:cs typeface="+mn-cs"/>
              </a:rPr>
              <a:t>Consumerism</a:t>
            </a:r>
          </a:p>
          <a:p>
            <a:pPr marL="800100" marR="0" lvl="1" indent="-342900" algn="l" defTabSz="914400" rtl="0" eaLnBrk="1" fontAlgn="auto" latinLnBrk="0" hangingPunct="1">
              <a:lnSpc>
                <a:spcPct val="100000"/>
              </a:lnSpc>
              <a:spcBef>
                <a:spcPts val="0"/>
              </a:spcBef>
              <a:spcAft>
                <a:spcPts val="400"/>
              </a:spcAft>
              <a:buClr>
                <a:srgbClr val="008FAC"/>
              </a:buClr>
              <a:buSzPct val="110000"/>
              <a:buFont typeface="Wingdings" panose="05000000000000000000" pitchFamily="2" charset="2"/>
              <a:buChar char="§"/>
              <a:tabLst/>
              <a:defRPr/>
            </a:pPr>
            <a:r>
              <a:rPr kumimoji="0" lang="en-US" sz="2400" b="0" i="0" u="none" strike="noStrike" kern="1200" cap="none" spc="0" normalizeH="0" baseline="0" noProof="0" dirty="0">
                <a:ln>
                  <a:noFill/>
                </a:ln>
                <a:solidFill>
                  <a:srgbClr val="000000"/>
                </a:solidFill>
                <a:effectLst/>
                <a:uLnTx/>
                <a:uFillTx/>
                <a:latin typeface="Calibri"/>
                <a:ea typeface="+mn-ea"/>
                <a:cs typeface="+mn-cs"/>
              </a:rPr>
              <a:t>Manufacturing</a:t>
            </a:r>
          </a:p>
          <a:p>
            <a:pPr marL="800100" marR="0" lvl="1" indent="-342900" algn="l" defTabSz="914400" rtl="0" eaLnBrk="1" fontAlgn="auto" latinLnBrk="0" hangingPunct="1">
              <a:lnSpc>
                <a:spcPct val="100000"/>
              </a:lnSpc>
              <a:spcBef>
                <a:spcPts val="0"/>
              </a:spcBef>
              <a:spcAft>
                <a:spcPts val="400"/>
              </a:spcAft>
              <a:buClr>
                <a:srgbClr val="008FAC"/>
              </a:buClr>
              <a:buSzPct val="110000"/>
              <a:buFont typeface="Wingdings" panose="05000000000000000000" pitchFamily="2" charset="2"/>
              <a:buChar char="§"/>
              <a:tabLst/>
              <a:defRPr/>
            </a:pPr>
            <a:r>
              <a:rPr kumimoji="0" lang="en-US" sz="2400" b="0" i="0" u="none" strike="noStrike" kern="1200" cap="none" spc="0" normalizeH="0" baseline="0" noProof="0" dirty="0">
                <a:ln>
                  <a:noFill/>
                </a:ln>
                <a:solidFill>
                  <a:srgbClr val="000000"/>
                </a:solidFill>
                <a:effectLst/>
                <a:uLnTx/>
                <a:uFillTx/>
                <a:latin typeface="Calibri"/>
                <a:ea typeface="+mn-ea"/>
                <a:cs typeface="+mn-cs"/>
              </a:rPr>
              <a:t>Recycling</a:t>
            </a:r>
          </a:p>
        </p:txBody>
      </p:sp>
      <p:sp>
        <p:nvSpPr>
          <p:cNvPr id="6" name="TextBox 5">
            <a:extLst>
              <a:ext uri="{FF2B5EF4-FFF2-40B4-BE49-F238E27FC236}">
                <a16:creationId xmlns:a16="http://schemas.microsoft.com/office/drawing/2014/main" id="{70AA8B56-830E-BAD4-B94C-16B3158785BA}"/>
              </a:ext>
            </a:extLst>
          </p:cNvPr>
          <p:cNvSpPr txBox="1"/>
          <p:nvPr/>
        </p:nvSpPr>
        <p:spPr>
          <a:xfrm>
            <a:off x="2338086" y="6240087"/>
            <a:ext cx="680591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ITRC is a state-led coalition comprised of state &amp; federal governments, stakeholders, and industry members.  ITRC is funded through federal grants/industry membership fees. ITRC operates under a consensus-driven process to develop guidance </a:t>
            </a:r>
            <a:r>
              <a:rPr lang="en-US" sz="1200" dirty="0">
                <a:solidFill>
                  <a:prstClr val="white"/>
                </a:solidFill>
                <a:latin typeface="Calibri"/>
              </a:rPr>
              <a:t>d</a:t>
            </a:r>
            <a:r>
              <a:rPr kumimoji="0" lang="en-US" sz="1200" b="0" i="0" u="none" strike="noStrike" kern="1200" cap="none" spc="0" normalizeH="0" baseline="0" noProof="0" dirty="0" err="1">
                <a:ln>
                  <a:noFill/>
                </a:ln>
                <a:solidFill>
                  <a:prstClr val="white"/>
                </a:solidFill>
                <a:effectLst/>
                <a:uLnTx/>
                <a:uFillTx/>
                <a:latin typeface="Calibri"/>
                <a:ea typeface="+mn-ea"/>
                <a:cs typeface="+mn-cs"/>
              </a:rPr>
              <a:t>ocuments</a:t>
            </a:r>
            <a:r>
              <a:rPr kumimoji="0" lang="en-US" sz="1200" b="0" i="0" u="none" strike="noStrike" kern="1200" cap="none" spc="0" normalizeH="0" baseline="0" noProof="0" dirty="0">
                <a:ln>
                  <a:noFill/>
                </a:ln>
                <a:solidFill>
                  <a:prstClr val="white"/>
                </a:solidFill>
                <a:effectLst/>
                <a:uLnTx/>
                <a:uFillTx/>
                <a:latin typeface="Calibri"/>
                <a:ea typeface="+mn-ea"/>
                <a:cs typeface="+mn-cs"/>
              </a:rPr>
              <a:t> &amp; products. </a:t>
            </a:r>
            <a:r>
              <a:rPr kumimoji="0" lang="en-US" sz="1200" b="0" i="0" u="none" strike="noStrike" kern="1200" cap="none" spc="0" normalizeH="0" baseline="0" noProof="0" dirty="0">
                <a:ln>
                  <a:noFill/>
                </a:ln>
                <a:solidFill>
                  <a:schemeClr val="bg2">
                    <a:lumMod val="90000"/>
                  </a:schemeClr>
                </a:solidFill>
                <a:effectLst/>
                <a:uLnTx/>
                <a:uFillTx/>
                <a:latin typeface="Calibri"/>
                <a:ea typeface="+mn-ea"/>
                <a:cs typeface="+mn-cs"/>
                <a:hlinkClick r:id="rId4">
                  <a:extLst>
                    <a:ext uri="{A12FA001-AC4F-418D-AE19-62706E023703}">
                      <ahyp:hlinkClr xmlns:ahyp="http://schemas.microsoft.com/office/drawing/2018/hyperlinkcolor" val="tx"/>
                    </a:ext>
                  </a:extLst>
                </a:hlinkClick>
              </a:rPr>
              <a:t>https://itrcweb.org/guidance</a:t>
            </a:r>
            <a:endParaRPr kumimoji="0" lang="en-US" sz="1200" b="0" i="0" u="none" strike="noStrike" kern="1200" cap="none" spc="0" normalizeH="0" baseline="0" noProof="0" dirty="0">
              <a:ln>
                <a:noFill/>
              </a:ln>
              <a:solidFill>
                <a:schemeClr val="bg2">
                  <a:lumMod val="90000"/>
                </a:schemeClr>
              </a:solidFill>
              <a:effectLst/>
              <a:uLnTx/>
              <a:uFillTx/>
              <a:latin typeface="Calibri"/>
              <a:ea typeface="+mn-ea"/>
              <a:cs typeface="+mn-cs"/>
            </a:endParaRPr>
          </a:p>
        </p:txBody>
      </p:sp>
    </p:spTree>
    <p:extLst>
      <p:ext uri="{BB962C8B-B14F-4D97-AF65-F5344CB8AC3E}">
        <p14:creationId xmlns:p14="http://schemas.microsoft.com/office/powerpoint/2010/main" val="422273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E01AA-F4EF-6D94-A622-288B1EFD4607}"/>
              </a:ext>
            </a:extLst>
          </p:cNvPr>
          <p:cNvSpPr>
            <a:spLocks noGrp="1"/>
          </p:cNvSpPr>
          <p:nvPr>
            <p:ph type="title"/>
          </p:nvPr>
        </p:nvSpPr>
        <p:spPr>
          <a:xfrm>
            <a:off x="351709" y="303452"/>
            <a:ext cx="8229600" cy="838200"/>
          </a:xfrm>
        </p:spPr>
        <p:txBody>
          <a:bodyPr>
            <a:normAutofit fontScale="90000"/>
          </a:bodyPr>
          <a:lstStyle/>
          <a:p>
            <a:r>
              <a:rPr lang="en-US" b="0" dirty="0">
                <a:ea typeface="+mj-lt"/>
                <a:cs typeface="+mj-lt"/>
              </a:rPr>
              <a:t>Technical Guidance: </a:t>
            </a:r>
            <a:br>
              <a:rPr lang="en-US" b="0" dirty="0">
                <a:ea typeface="+mj-lt"/>
                <a:cs typeface="+mj-lt"/>
              </a:rPr>
            </a:br>
            <a:r>
              <a:rPr lang="en-US" sz="3100" b="0" dirty="0">
                <a:ea typeface="+mj-lt"/>
                <a:cs typeface="+mj-lt"/>
              </a:rPr>
              <a:t>Web-based document: </a:t>
            </a:r>
            <a:r>
              <a:rPr lang="en-US" sz="3100" b="0" dirty="0">
                <a:ea typeface="+mj-lt"/>
                <a:cs typeface="+mj-lt"/>
                <a:hlinkClick r:id="rId3"/>
              </a:rPr>
              <a:t>https://mp-1.itrcweb.org</a:t>
            </a:r>
            <a:r>
              <a:rPr lang="en-US" sz="3100" b="0" dirty="0">
                <a:ea typeface="+mj-lt"/>
                <a:cs typeface="+mj-lt"/>
              </a:rPr>
              <a:t> </a:t>
            </a:r>
            <a:endParaRPr lang="en-US" sz="3100" dirty="0"/>
          </a:p>
        </p:txBody>
      </p:sp>
      <p:sp>
        <p:nvSpPr>
          <p:cNvPr id="4" name="Slide Number Placeholder 3">
            <a:extLst>
              <a:ext uri="{FF2B5EF4-FFF2-40B4-BE49-F238E27FC236}">
                <a16:creationId xmlns:a16="http://schemas.microsoft.com/office/drawing/2014/main" id="{19ED2EEF-1ACA-C97C-BA9B-B1E91A232DB8}"/>
              </a:ext>
            </a:extLst>
          </p:cNvPr>
          <p:cNvSpPr>
            <a:spLocks noGrp="1"/>
          </p:cNvSpPr>
          <p:nvPr>
            <p:ph type="sldNum" sz="quarter" idx="12"/>
          </p:nvPr>
        </p:nvSpPr>
        <p:spPr/>
        <p:txBody>
          <a:bodyPr/>
          <a:lstStyle/>
          <a:p>
            <a:fld id="{1BD32212-E805-4D23-8AB2-4C8FED635B05}" type="slidenum">
              <a:rPr lang="en-US" smtClean="0"/>
              <a:pPr/>
              <a:t>19</a:t>
            </a:fld>
            <a:endParaRPr lang="en-US" dirty="0"/>
          </a:p>
        </p:txBody>
      </p:sp>
      <p:pic>
        <p:nvPicPr>
          <p:cNvPr id="6" name="Picture 6" descr="MP1 Screenshot.png">
            <a:extLst>
              <a:ext uri="{FF2B5EF4-FFF2-40B4-BE49-F238E27FC236}">
                <a16:creationId xmlns:a16="http://schemas.microsoft.com/office/drawing/2014/main" id="{AD510C50-6AF0-4551-AF4F-87DD804EA76B}"/>
              </a:ext>
            </a:extLst>
          </p:cNvPr>
          <p:cNvPicPr>
            <a:picLocks noChangeAspect="1"/>
          </p:cNvPicPr>
          <p:nvPr/>
        </p:nvPicPr>
        <p:blipFill>
          <a:blip r:embed="rId4"/>
          <a:stretch>
            <a:fillRect/>
          </a:stretch>
        </p:blipFill>
        <p:spPr>
          <a:xfrm>
            <a:off x="922624" y="1530766"/>
            <a:ext cx="7298752" cy="44876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096D898A-A39A-B68A-28F0-10C44635D6EA}"/>
              </a:ext>
            </a:extLst>
          </p:cNvPr>
          <p:cNvPicPr>
            <a:picLocks noChangeAspect="1"/>
          </p:cNvPicPr>
          <p:nvPr/>
        </p:nvPicPr>
        <p:blipFill>
          <a:blip r:embed="rId5"/>
          <a:stretch>
            <a:fillRect/>
          </a:stretch>
        </p:blipFill>
        <p:spPr>
          <a:xfrm>
            <a:off x="0" y="6221518"/>
            <a:ext cx="9144000" cy="629562"/>
          </a:xfrm>
          <a:prstGeom prst="rect">
            <a:avLst/>
          </a:prstGeom>
        </p:spPr>
      </p:pic>
      <p:sp>
        <p:nvSpPr>
          <p:cNvPr id="3" name="TextBox 2">
            <a:extLst>
              <a:ext uri="{FF2B5EF4-FFF2-40B4-BE49-F238E27FC236}">
                <a16:creationId xmlns:a16="http://schemas.microsoft.com/office/drawing/2014/main" id="{50268AB6-7527-8715-65A2-26B9CEF31AA1}"/>
              </a:ext>
            </a:extLst>
          </p:cNvPr>
          <p:cNvSpPr txBox="1"/>
          <p:nvPr/>
        </p:nvSpPr>
        <p:spPr>
          <a:xfrm>
            <a:off x="2338086" y="6240087"/>
            <a:ext cx="680591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ITRC is a state-led coalition comprised of state &amp; federal governments, stakeholders, and industry members.  ITRC is funded through federal grants/industry membership fees. ITRC operates under a consensus-driven process to develop guidance </a:t>
            </a:r>
            <a:r>
              <a:rPr lang="en-US" sz="1200" dirty="0">
                <a:solidFill>
                  <a:prstClr val="white"/>
                </a:solidFill>
                <a:latin typeface="Calibri"/>
              </a:rPr>
              <a:t>d</a:t>
            </a:r>
            <a:r>
              <a:rPr kumimoji="0" lang="en-US" sz="1200" b="0" i="0" u="none" strike="noStrike" kern="1200" cap="none" spc="0" normalizeH="0" baseline="0" noProof="0" dirty="0" err="1">
                <a:ln>
                  <a:noFill/>
                </a:ln>
                <a:solidFill>
                  <a:prstClr val="white"/>
                </a:solidFill>
                <a:effectLst/>
                <a:uLnTx/>
                <a:uFillTx/>
                <a:latin typeface="Calibri"/>
                <a:ea typeface="+mn-ea"/>
                <a:cs typeface="+mn-cs"/>
              </a:rPr>
              <a:t>ocuments</a:t>
            </a:r>
            <a:r>
              <a:rPr kumimoji="0" lang="en-US" sz="1200" b="0" i="0" u="none" strike="noStrike" kern="1200" cap="none" spc="0" normalizeH="0" baseline="0" noProof="0" dirty="0">
                <a:ln>
                  <a:noFill/>
                </a:ln>
                <a:solidFill>
                  <a:prstClr val="white"/>
                </a:solidFill>
                <a:effectLst/>
                <a:uLnTx/>
                <a:uFillTx/>
                <a:latin typeface="Calibri"/>
                <a:ea typeface="+mn-ea"/>
                <a:cs typeface="+mn-cs"/>
              </a:rPr>
              <a:t> &amp; products. </a:t>
            </a:r>
            <a:r>
              <a:rPr kumimoji="0" lang="en-US" sz="1200" b="0" i="0" u="none" strike="noStrike" kern="1200" cap="none" spc="0" normalizeH="0" baseline="0" noProof="0" dirty="0">
                <a:ln>
                  <a:noFill/>
                </a:ln>
                <a:solidFill>
                  <a:schemeClr val="bg2">
                    <a:lumMod val="90000"/>
                  </a:schemeClr>
                </a:solidFill>
                <a:effectLst/>
                <a:uLnTx/>
                <a:uFillTx/>
                <a:latin typeface="Calibri"/>
                <a:ea typeface="+mn-ea"/>
                <a:cs typeface="+mn-cs"/>
                <a:hlinkClick r:id="rId6">
                  <a:extLst>
                    <a:ext uri="{A12FA001-AC4F-418D-AE19-62706E023703}">
                      <ahyp:hlinkClr xmlns:ahyp="http://schemas.microsoft.com/office/drawing/2018/hyperlinkcolor" val="tx"/>
                    </a:ext>
                  </a:extLst>
                </a:hlinkClick>
              </a:rPr>
              <a:t>https://itrcweb.org/guidance</a:t>
            </a:r>
            <a:endParaRPr kumimoji="0" lang="en-US" sz="1200" b="0" i="0" u="none" strike="noStrike" kern="1200" cap="none" spc="0" normalizeH="0" baseline="0" noProof="0" dirty="0">
              <a:ln>
                <a:noFill/>
              </a:ln>
              <a:solidFill>
                <a:schemeClr val="bg2">
                  <a:lumMod val="90000"/>
                </a:schemeClr>
              </a:solidFill>
              <a:effectLst/>
              <a:uLnTx/>
              <a:uFillTx/>
              <a:latin typeface="Calibri"/>
              <a:ea typeface="+mn-ea"/>
              <a:cs typeface="+mn-cs"/>
            </a:endParaRPr>
          </a:p>
        </p:txBody>
      </p:sp>
    </p:spTree>
    <p:extLst>
      <p:ext uri="{BB962C8B-B14F-4D97-AF65-F5344CB8AC3E}">
        <p14:creationId xmlns:p14="http://schemas.microsoft.com/office/powerpoint/2010/main" val="3792850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3474F6-E890-CF04-CBB7-B163169403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32212-E805-4D23-8AB2-4C8FED635B05}" type="slidenum">
              <a:rPr kumimoji="0" lang="en-US" sz="20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2000" b="0" i="0" u="none" strike="noStrike" kern="1200" cap="none" spc="0" normalizeH="0" baseline="0" noProof="0" dirty="0">
              <a:ln>
                <a:noFill/>
              </a:ln>
              <a:solidFill>
                <a:srgbClr val="000000"/>
              </a:solidFill>
              <a:effectLst/>
              <a:uLnTx/>
              <a:uFillTx/>
              <a:latin typeface="Calibri"/>
              <a:ea typeface="+mn-ea"/>
              <a:cs typeface="+mn-cs"/>
            </a:endParaRPr>
          </a:p>
        </p:txBody>
      </p:sp>
      <p:sp>
        <p:nvSpPr>
          <p:cNvPr id="7" name="Title 6">
            <a:extLst>
              <a:ext uri="{FF2B5EF4-FFF2-40B4-BE49-F238E27FC236}">
                <a16:creationId xmlns:a16="http://schemas.microsoft.com/office/drawing/2014/main" id="{7584D5A6-A090-C0B9-930E-151BC1399540}"/>
              </a:ext>
            </a:extLst>
          </p:cNvPr>
          <p:cNvSpPr>
            <a:spLocks noGrp="1"/>
          </p:cNvSpPr>
          <p:nvPr>
            <p:ph type="title"/>
          </p:nvPr>
        </p:nvSpPr>
        <p:spPr>
          <a:xfrm>
            <a:off x="125260" y="228600"/>
            <a:ext cx="9018740" cy="838200"/>
          </a:xfrm>
        </p:spPr>
        <p:txBody>
          <a:bodyPr>
            <a:noAutofit/>
          </a:bodyPr>
          <a:lstStyle/>
          <a:p>
            <a:pPr algn="ctr"/>
            <a:r>
              <a:rPr lang="en-US" sz="4000" dirty="0"/>
              <a:t>What’s the Big Deal with Small Plastic?</a:t>
            </a:r>
          </a:p>
        </p:txBody>
      </p:sp>
      <p:pic>
        <p:nvPicPr>
          <p:cNvPr id="11" name="Picture 10">
            <a:extLst>
              <a:ext uri="{FF2B5EF4-FFF2-40B4-BE49-F238E27FC236}">
                <a16:creationId xmlns:a16="http://schemas.microsoft.com/office/drawing/2014/main" id="{38CF8E41-34FE-5095-A6AE-E3416999B1AB}"/>
              </a:ext>
            </a:extLst>
          </p:cNvPr>
          <p:cNvPicPr>
            <a:picLocks noChangeAspect="1"/>
          </p:cNvPicPr>
          <p:nvPr/>
        </p:nvPicPr>
        <p:blipFill>
          <a:blip r:embed="rId3"/>
          <a:stretch>
            <a:fillRect/>
          </a:stretch>
        </p:blipFill>
        <p:spPr>
          <a:xfrm>
            <a:off x="0" y="6240087"/>
            <a:ext cx="9144000" cy="629562"/>
          </a:xfrm>
          <a:prstGeom prst="rect">
            <a:avLst/>
          </a:prstGeom>
        </p:spPr>
      </p:pic>
      <p:pic>
        <p:nvPicPr>
          <p:cNvPr id="3" name="Picture 2">
            <a:extLst>
              <a:ext uri="{FF2B5EF4-FFF2-40B4-BE49-F238E27FC236}">
                <a16:creationId xmlns:a16="http://schemas.microsoft.com/office/drawing/2014/main" id="{B8D77D86-CCDE-1056-FBF2-D75DC94BCD9C}"/>
              </a:ext>
            </a:extLst>
          </p:cNvPr>
          <p:cNvPicPr>
            <a:picLocks noChangeAspect="1"/>
          </p:cNvPicPr>
          <p:nvPr/>
        </p:nvPicPr>
        <p:blipFill>
          <a:blip r:embed="rId4"/>
          <a:stretch>
            <a:fillRect/>
          </a:stretch>
        </p:blipFill>
        <p:spPr>
          <a:xfrm>
            <a:off x="1267681" y="1255587"/>
            <a:ext cx="6608637" cy="4346825"/>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85B45E18-7FE7-AEB7-EC09-6C5F504ABA90}"/>
              </a:ext>
            </a:extLst>
          </p:cNvPr>
          <p:cNvSpPr txBox="1"/>
          <p:nvPr/>
        </p:nvSpPr>
        <p:spPr>
          <a:xfrm>
            <a:off x="2338086" y="6240087"/>
            <a:ext cx="680591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ITRC is a state-led coalition comprised of state &amp; federal governments, stakeholders, and industry members.  ITRC is funded through federal grants/industry membership fees. ITRC operates under a consensus-driven process to develop guidance </a:t>
            </a:r>
            <a:r>
              <a:rPr lang="en-US" sz="1200" dirty="0">
                <a:solidFill>
                  <a:prstClr val="white"/>
                </a:solidFill>
                <a:latin typeface="Calibri"/>
              </a:rPr>
              <a:t>d</a:t>
            </a:r>
            <a:r>
              <a:rPr kumimoji="0" lang="en-US" sz="1200" b="0" i="0" u="none" strike="noStrike" kern="1200" cap="none" spc="0" normalizeH="0" baseline="0" noProof="0" dirty="0" err="1">
                <a:ln>
                  <a:noFill/>
                </a:ln>
                <a:solidFill>
                  <a:prstClr val="white"/>
                </a:solidFill>
                <a:effectLst/>
                <a:uLnTx/>
                <a:uFillTx/>
                <a:latin typeface="Calibri"/>
                <a:ea typeface="+mn-ea"/>
                <a:cs typeface="+mn-cs"/>
              </a:rPr>
              <a:t>ocuments</a:t>
            </a:r>
            <a:r>
              <a:rPr kumimoji="0" lang="en-US" sz="1200" b="0" i="0" u="none" strike="noStrike" kern="1200" cap="none" spc="0" normalizeH="0" baseline="0" noProof="0" dirty="0">
                <a:ln>
                  <a:noFill/>
                </a:ln>
                <a:solidFill>
                  <a:prstClr val="white"/>
                </a:solidFill>
                <a:effectLst/>
                <a:uLnTx/>
                <a:uFillTx/>
                <a:latin typeface="Calibri"/>
                <a:ea typeface="+mn-ea"/>
                <a:cs typeface="+mn-cs"/>
              </a:rPr>
              <a:t> &amp; products. </a:t>
            </a:r>
            <a:r>
              <a:rPr kumimoji="0" lang="en-US" sz="1200" b="0" i="0" u="none" strike="noStrike" kern="1200" cap="none" spc="0" normalizeH="0" baseline="0" noProof="0" dirty="0">
                <a:ln>
                  <a:noFill/>
                </a:ln>
                <a:solidFill>
                  <a:schemeClr val="bg2">
                    <a:lumMod val="90000"/>
                  </a:schemeClr>
                </a:solidFill>
                <a:effectLst/>
                <a:uLnTx/>
                <a:uFillTx/>
                <a:latin typeface="Calibri"/>
                <a:ea typeface="+mn-ea"/>
                <a:cs typeface="+mn-cs"/>
                <a:hlinkClick r:id="rId5">
                  <a:extLst>
                    <a:ext uri="{A12FA001-AC4F-418D-AE19-62706E023703}">
                      <ahyp:hlinkClr xmlns:ahyp="http://schemas.microsoft.com/office/drawing/2018/hyperlinkcolor" val="tx"/>
                    </a:ext>
                  </a:extLst>
                </a:hlinkClick>
              </a:rPr>
              <a:t>https://itrcweb.org/guidance</a:t>
            </a:r>
            <a:endParaRPr kumimoji="0" lang="en-US" sz="1200" b="0" i="0" u="none" strike="noStrike" kern="1200" cap="none" spc="0" normalizeH="0" baseline="0" noProof="0" dirty="0">
              <a:ln>
                <a:noFill/>
              </a:ln>
              <a:solidFill>
                <a:schemeClr val="bg2">
                  <a:lumMod val="90000"/>
                </a:schemeClr>
              </a:solidFill>
              <a:effectLst/>
              <a:uLnTx/>
              <a:uFillTx/>
              <a:latin typeface="Calibri"/>
              <a:ea typeface="+mn-ea"/>
              <a:cs typeface="+mn-cs"/>
            </a:endParaRPr>
          </a:p>
        </p:txBody>
      </p:sp>
    </p:spTree>
    <p:extLst>
      <p:ext uri="{BB962C8B-B14F-4D97-AF65-F5344CB8AC3E}">
        <p14:creationId xmlns:p14="http://schemas.microsoft.com/office/powerpoint/2010/main" val="1727495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3474F6-E890-CF04-CBB7-B163169403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32212-E805-4D23-8AB2-4C8FED635B05}" type="slidenum">
              <a:rPr kumimoji="0" lang="en-US" sz="20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20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6" name="Picture 6">
            <a:extLst>
              <a:ext uri="{FF2B5EF4-FFF2-40B4-BE49-F238E27FC236}">
                <a16:creationId xmlns:a16="http://schemas.microsoft.com/office/drawing/2014/main" id="{AB86D1CB-BB89-42FA-B2C4-D08CB6880EBE}"/>
              </a:ext>
            </a:extLst>
          </p:cNvPr>
          <p:cNvPicPr>
            <a:picLocks noChangeAspect="1"/>
          </p:cNvPicPr>
          <p:nvPr/>
        </p:nvPicPr>
        <p:blipFill>
          <a:blip r:embed="rId3"/>
          <a:stretch>
            <a:fillRect/>
          </a:stretch>
        </p:blipFill>
        <p:spPr>
          <a:xfrm>
            <a:off x="912806" y="1591588"/>
            <a:ext cx="3026527" cy="4123711"/>
          </a:xfrm>
          <a:prstGeom prst="rect">
            <a:avLst/>
          </a:prstGeom>
        </p:spPr>
      </p:pic>
      <p:sp>
        <p:nvSpPr>
          <p:cNvPr id="7" name="Title 6">
            <a:extLst>
              <a:ext uri="{FF2B5EF4-FFF2-40B4-BE49-F238E27FC236}">
                <a16:creationId xmlns:a16="http://schemas.microsoft.com/office/drawing/2014/main" id="{7584D5A6-A090-C0B9-930E-151BC1399540}"/>
              </a:ext>
            </a:extLst>
          </p:cNvPr>
          <p:cNvSpPr>
            <a:spLocks noGrp="1"/>
          </p:cNvSpPr>
          <p:nvPr>
            <p:ph type="title"/>
          </p:nvPr>
        </p:nvSpPr>
        <p:spPr/>
        <p:txBody>
          <a:bodyPr>
            <a:normAutofit/>
          </a:bodyPr>
          <a:lstStyle/>
          <a:p>
            <a:pPr algn="ctr"/>
            <a:r>
              <a:rPr lang="en-US" sz="4800" dirty="0"/>
              <a:t>Microplastics (MP)</a:t>
            </a:r>
          </a:p>
        </p:txBody>
      </p:sp>
      <p:pic>
        <p:nvPicPr>
          <p:cNvPr id="11" name="Picture 10">
            <a:extLst>
              <a:ext uri="{FF2B5EF4-FFF2-40B4-BE49-F238E27FC236}">
                <a16:creationId xmlns:a16="http://schemas.microsoft.com/office/drawing/2014/main" id="{38CF8E41-34FE-5095-A6AE-E3416999B1AB}"/>
              </a:ext>
            </a:extLst>
          </p:cNvPr>
          <p:cNvPicPr>
            <a:picLocks noChangeAspect="1"/>
          </p:cNvPicPr>
          <p:nvPr/>
        </p:nvPicPr>
        <p:blipFill>
          <a:blip r:embed="rId4"/>
          <a:stretch>
            <a:fillRect/>
          </a:stretch>
        </p:blipFill>
        <p:spPr>
          <a:xfrm>
            <a:off x="0" y="6240087"/>
            <a:ext cx="9144000" cy="629562"/>
          </a:xfrm>
          <a:prstGeom prst="rect">
            <a:avLst/>
          </a:prstGeom>
        </p:spPr>
      </p:pic>
      <p:sp>
        <p:nvSpPr>
          <p:cNvPr id="5" name="TextBox 4">
            <a:extLst>
              <a:ext uri="{FF2B5EF4-FFF2-40B4-BE49-F238E27FC236}">
                <a16:creationId xmlns:a16="http://schemas.microsoft.com/office/drawing/2014/main" id="{03E12121-9486-E987-0545-60FCA6CE7773}"/>
              </a:ext>
            </a:extLst>
          </p:cNvPr>
          <p:cNvSpPr txBox="1"/>
          <p:nvPr/>
        </p:nvSpPr>
        <p:spPr>
          <a:xfrm>
            <a:off x="4178459" y="1742711"/>
            <a:ext cx="4508339"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mn-cs"/>
              </a:rPr>
              <a:t>What are they?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n-ea"/>
                <a:cs typeface="+mn-cs"/>
              </a:rPr>
              <a:t>Plastic particles ranging in size from 1 nanometer to 5 millimeters that contain chemical and/or other additives</a:t>
            </a:r>
          </a:p>
        </p:txBody>
      </p:sp>
      <p:sp>
        <p:nvSpPr>
          <p:cNvPr id="8" name="TextBox 7">
            <a:extLst>
              <a:ext uri="{FF2B5EF4-FFF2-40B4-BE49-F238E27FC236}">
                <a16:creationId xmlns:a16="http://schemas.microsoft.com/office/drawing/2014/main" id="{B01DF6B3-C2A4-B632-3F74-A10D32737F7F}"/>
              </a:ext>
            </a:extLst>
          </p:cNvPr>
          <p:cNvSpPr txBox="1"/>
          <p:nvPr/>
        </p:nvSpPr>
        <p:spPr>
          <a:xfrm>
            <a:off x="4178459" y="3089935"/>
            <a:ext cx="4508339"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mn-cs"/>
              </a:rPr>
              <a:t>Where do they come from?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Calibri"/>
              </a:rPr>
              <a:t>Consumer products</a:t>
            </a:r>
            <a:r>
              <a:rPr kumimoji="0" lang="en-US" sz="1600" b="0" i="0" u="none" strike="noStrike" kern="1200" cap="none" spc="0" normalizeH="0" baseline="0" noProof="0" dirty="0">
                <a:ln>
                  <a:noFill/>
                </a:ln>
                <a:solidFill>
                  <a:srgbClr val="000000"/>
                </a:solidFill>
                <a:effectLst/>
                <a:uLnTx/>
                <a:uFillTx/>
                <a:latin typeface="Calibri"/>
                <a:ea typeface="+mn-ea"/>
                <a:cs typeface="+mn-cs"/>
              </a:rPr>
              <a:t> (primary and/or direct point source) and/or the breakdown of larger plastics (secondary and/or </a:t>
            </a:r>
            <a:r>
              <a:rPr kumimoji="0" lang="en-US" sz="1600" b="0" i="0" u="none" strike="noStrike" kern="1200" cap="none" spc="0" normalizeH="0" baseline="0" noProof="0" dirty="0" err="1">
                <a:ln>
                  <a:noFill/>
                </a:ln>
                <a:solidFill>
                  <a:srgbClr val="000000"/>
                </a:solidFill>
                <a:effectLst/>
                <a:uLnTx/>
                <a:uFillTx/>
                <a:latin typeface="Calibri"/>
                <a:ea typeface="+mn-ea"/>
                <a:cs typeface="+mn-cs"/>
              </a:rPr>
              <a:t>nondirect</a:t>
            </a:r>
            <a:r>
              <a:rPr kumimoji="0" lang="en-US" sz="1600" b="0" i="0" u="none" strike="noStrike" kern="1200" cap="none" spc="0" normalizeH="0" baseline="0" noProof="0" dirty="0">
                <a:ln>
                  <a:noFill/>
                </a:ln>
                <a:solidFill>
                  <a:srgbClr val="000000"/>
                </a:solidFill>
                <a:effectLst/>
                <a:uLnTx/>
                <a:uFillTx/>
                <a:latin typeface="Calibri"/>
                <a:ea typeface="+mn-ea"/>
                <a:cs typeface="+mn-cs"/>
              </a:rPr>
              <a:t> point source)</a:t>
            </a:r>
          </a:p>
        </p:txBody>
      </p:sp>
      <p:sp>
        <p:nvSpPr>
          <p:cNvPr id="9" name="TextBox 8">
            <a:extLst>
              <a:ext uri="{FF2B5EF4-FFF2-40B4-BE49-F238E27FC236}">
                <a16:creationId xmlns:a16="http://schemas.microsoft.com/office/drawing/2014/main" id="{D6F30D53-A543-119B-C0A1-9BE9B754B3CA}"/>
              </a:ext>
            </a:extLst>
          </p:cNvPr>
          <p:cNvSpPr txBox="1"/>
          <p:nvPr/>
        </p:nvSpPr>
        <p:spPr>
          <a:xfrm>
            <a:off x="4178459" y="4438180"/>
            <a:ext cx="4508339"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mn-cs"/>
              </a:rPr>
              <a:t>Where are they found?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n-ea"/>
                <a:cs typeface="+mn-cs"/>
              </a:rPr>
              <a:t>Everywhere. MP have been found in drinking water, the human body, food, air, soil, and in water, to name a few places</a:t>
            </a:r>
          </a:p>
        </p:txBody>
      </p:sp>
      <p:sp>
        <p:nvSpPr>
          <p:cNvPr id="2" name="TextBox 1">
            <a:extLst>
              <a:ext uri="{FF2B5EF4-FFF2-40B4-BE49-F238E27FC236}">
                <a16:creationId xmlns:a16="http://schemas.microsoft.com/office/drawing/2014/main" id="{E8B67DCB-55DC-83EF-632E-45CFF7EC0793}"/>
              </a:ext>
            </a:extLst>
          </p:cNvPr>
          <p:cNvSpPr txBox="1"/>
          <p:nvPr/>
        </p:nvSpPr>
        <p:spPr>
          <a:xfrm>
            <a:off x="2338086" y="6240087"/>
            <a:ext cx="680591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ITRC is a state-led coalition comprised of state &amp; federal governments, stakeholders, and industry members.  ITRC is funded through federal grants/industry membership fees. ITRC operates under a consensus-driven process to develop guidance </a:t>
            </a:r>
            <a:r>
              <a:rPr lang="en-US" sz="1200" dirty="0">
                <a:solidFill>
                  <a:prstClr val="white"/>
                </a:solidFill>
                <a:latin typeface="Calibri"/>
              </a:rPr>
              <a:t>d</a:t>
            </a:r>
            <a:r>
              <a:rPr kumimoji="0" lang="en-US" sz="1200" b="0" i="0" u="none" strike="noStrike" kern="1200" cap="none" spc="0" normalizeH="0" baseline="0" noProof="0" dirty="0" err="1">
                <a:ln>
                  <a:noFill/>
                </a:ln>
                <a:solidFill>
                  <a:prstClr val="white"/>
                </a:solidFill>
                <a:effectLst/>
                <a:uLnTx/>
                <a:uFillTx/>
                <a:latin typeface="Calibri"/>
                <a:ea typeface="+mn-ea"/>
                <a:cs typeface="+mn-cs"/>
              </a:rPr>
              <a:t>ocuments</a:t>
            </a:r>
            <a:r>
              <a:rPr kumimoji="0" lang="en-US" sz="1200" b="0" i="0" u="none" strike="noStrike" kern="1200" cap="none" spc="0" normalizeH="0" baseline="0" noProof="0" dirty="0">
                <a:ln>
                  <a:noFill/>
                </a:ln>
                <a:solidFill>
                  <a:prstClr val="white"/>
                </a:solidFill>
                <a:effectLst/>
                <a:uLnTx/>
                <a:uFillTx/>
                <a:latin typeface="Calibri"/>
                <a:ea typeface="+mn-ea"/>
                <a:cs typeface="+mn-cs"/>
              </a:rPr>
              <a:t> &amp; products. </a:t>
            </a:r>
            <a:r>
              <a:rPr kumimoji="0" lang="en-US" sz="1200" b="0" i="0" u="none" strike="noStrike" kern="1200" cap="none" spc="0" normalizeH="0" baseline="0" noProof="0" dirty="0">
                <a:ln>
                  <a:noFill/>
                </a:ln>
                <a:solidFill>
                  <a:schemeClr val="bg2">
                    <a:lumMod val="90000"/>
                  </a:schemeClr>
                </a:solidFill>
                <a:effectLst/>
                <a:uLnTx/>
                <a:uFillTx/>
                <a:latin typeface="Calibri"/>
                <a:ea typeface="+mn-ea"/>
                <a:cs typeface="+mn-cs"/>
                <a:hlinkClick r:id="rId5">
                  <a:extLst>
                    <a:ext uri="{A12FA001-AC4F-418D-AE19-62706E023703}">
                      <ahyp:hlinkClr xmlns:ahyp="http://schemas.microsoft.com/office/drawing/2018/hyperlinkcolor" val="tx"/>
                    </a:ext>
                  </a:extLst>
                </a:hlinkClick>
              </a:rPr>
              <a:t>https://itrcweb.org/guidance</a:t>
            </a:r>
            <a:endParaRPr kumimoji="0" lang="en-US" sz="1200" b="0" i="0" u="none" strike="noStrike" kern="1200" cap="none" spc="0" normalizeH="0" baseline="0" noProof="0" dirty="0">
              <a:ln>
                <a:noFill/>
              </a:ln>
              <a:solidFill>
                <a:schemeClr val="bg2">
                  <a:lumMod val="90000"/>
                </a:schemeClr>
              </a:solidFill>
              <a:effectLst/>
              <a:uLnTx/>
              <a:uFillTx/>
              <a:latin typeface="Calibri"/>
              <a:ea typeface="+mn-ea"/>
              <a:cs typeface="+mn-cs"/>
            </a:endParaRPr>
          </a:p>
        </p:txBody>
      </p:sp>
    </p:spTree>
    <p:extLst>
      <p:ext uri="{BB962C8B-B14F-4D97-AF65-F5344CB8AC3E}">
        <p14:creationId xmlns:p14="http://schemas.microsoft.com/office/powerpoint/2010/main" val="4071089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721ED-649E-4C4E-9EDD-BF3C7E6EC4E5}"/>
              </a:ext>
            </a:extLst>
          </p:cNvPr>
          <p:cNvSpPr>
            <a:spLocks noGrp="1"/>
          </p:cNvSpPr>
          <p:nvPr>
            <p:ph type="title"/>
          </p:nvPr>
        </p:nvSpPr>
        <p:spPr/>
        <p:txBody>
          <a:bodyPr>
            <a:normAutofit/>
          </a:bodyPr>
          <a:lstStyle/>
          <a:p>
            <a:pPr algn="ctr"/>
            <a:r>
              <a:rPr lang="en-US" sz="4400" dirty="0"/>
              <a:t>Microplastic Size</a:t>
            </a:r>
          </a:p>
        </p:txBody>
      </p:sp>
      <p:sp>
        <p:nvSpPr>
          <p:cNvPr id="4" name="Slide Number Placeholder 3">
            <a:extLst>
              <a:ext uri="{FF2B5EF4-FFF2-40B4-BE49-F238E27FC236}">
                <a16:creationId xmlns:a16="http://schemas.microsoft.com/office/drawing/2014/main" id="{FDB13B17-9C0C-46B9-B818-EDEB68F49CE0}"/>
              </a:ext>
            </a:extLst>
          </p:cNvPr>
          <p:cNvSpPr>
            <a:spLocks noGrp="1"/>
          </p:cNvSpPr>
          <p:nvPr>
            <p:ph type="sldNum" sz="quarter" idx="12"/>
          </p:nvPr>
        </p:nvSpPr>
        <p:spPr/>
        <p:txBody>
          <a:bodyPr/>
          <a:lstStyle/>
          <a:p>
            <a:pPr algn="ctr" defTabSz="342900">
              <a:defRPr/>
            </a:pPr>
            <a:fld id="{FF3F51B9-B4A8-47D8-818E-EF9CB482397C}" type="slidenum">
              <a:rPr lang="en-US" sz="900" b="1">
                <a:solidFill>
                  <a:prstClr val="white"/>
                </a:solidFill>
                <a:latin typeface="Century Gothic" panose="020B0502020202020204"/>
              </a:rPr>
              <a:pPr algn="ctr" defTabSz="342900">
                <a:defRPr/>
              </a:pPr>
              <a:t>4</a:t>
            </a:fld>
            <a:endParaRPr lang="en-US" sz="900" b="1" dirty="0">
              <a:solidFill>
                <a:prstClr val="white"/>
              </a:solidFill>
              <a:latin typeface="Century Gothic" panose="020B0502020202020204"/>
            </a:endParaRPr>
          </a:p>
        </p:txBody>
      </p:sp>
      <p:sp>
        <p:nvSpPr>
          <p:cNvPr id="8" name="TextBox 7">
            <a:extLst>
              <a:ext uri="{FF2B5EF4-FFF2-40B4-BE49-F238E27FC236}">
                <a16:creationId xmlns:a16="http://schemas.microsoft.com/office/drawing/2014/main" id="{56DAC1A4-FB55-41DA-9C42-569AAEFCDA37}"/>
              </a:ext>
            </a:extLst>
          </p:cNvPr>
          <p:cNvSpPr txBox="1"/>
          <p:nvPr/>
        </p:nvSpPr>
        <p:spPr>
          <a:xfrm>
            <a:off x="368606" y="5375702"/>
            <a:ext cx="1345240" cy="415498"/>
          </a:xfrm>
          <a:prstGeom prst="rect">
            <a:avLst/>
          </a:prstGeom>
          <a:noFill/>
        </p:spPr>
        <p:txBody>
          <a:bodyPr wrap="none" rtlCol="0">
            <a:spAutoFit/>
          </a:bodyPr>
          <a:lstStyle/>
          <a:p>
            <a:r>
              <a:rPr lang="en-US" sz="1050" dirty="0">
                <a:latin typeface="Tahoma" panose="020B0604030504040204" pitchFamily="34" charset="0"/>
                <a:ea typeface="Tahoma" panose="020B0604030504040204" pitchFamily="34" charset="0"/>
                <a:cs typeface="Tahoma" panose="020B0604030504040204" pitchFamily="34" charset="0"/>
              </a:rPr>
              <a:t>ITRC MP Figure 1-2</a:t>
            </a:r>
          </a:p>
          <a:p>
            <a:r>
              <a:rPr lang="en-US" sz="1050" dirty="0">
                <a:latin typeface="Tahoma" panose="020B0604030504040204" pitchFamily="34" charset="0"/>
                <a:ea typeface="Tahoma" panose="020B0604030504040204" pitchFamily="34" charset="0"/>
                <a:cs typeface="Tahoma" panose="020B0604030504040204" pitchFamily="34" charset="0"/>
              </a:rPr>
              <a:t>Source: V. Hanley</a:t>
            </a:r>
          </a:p>
        </p:txBody>
      </p:sp>
      <p:pic>
        <p:nvPicPr>
          <p:cNvPr id="5" name="Picture 4">
            <a:extLst>
              <a:ext uri="{FF2B5EF4-FFF2-40B4-BE49-F238E27FC236}">
                <a16:creationId xmlns:a16="http://schemas.microsoft.com/office/drawing/2014/main" id="{F5018C1F-FC64-EBE4-6EEE-DCBEB7E6D2CB}"/>
              </a:ext>
            </a:extLst>
          </p:cNvPr>
          <p:cNvPicPr>
            <a:picLocks noChangeAspect="1"/>
          </p:cNvPicPr>
          <p:nvPr/>
        </p:nvPicPr>
        <p:blipFill>
          <a:blip r:embed="rId3"/>
          <a:stretch>
            <a:fillRect/>
          </a:stretch>
        </p:blipFill>
        <p:spPr>
          <a:xfrm>
            <a:off x="14026" y="6222057"/>
            <a:ext cx="9144000" cy="629562"/>
          </a:xfrm>
          <a:prstGeom prst="rect">
            <a:avLst/>
          </a:prstGeom>
        </p:spPr>
      </p:pic>
      <p:pic>
        <p:nvPicPr>
          <p:cNvPr id="3" name="Picture 2" descr="A picture containing diagram&#10;&#10;Description automatically generated">
            <a:extLst>
              <a:ext uri="{FF2B5EF4-FFF2-40B4-BE49-F238E27FC236}">
                <a16:creationId xmlns:a16="http://schemas.microsoft.com/office/drawing/2014/main" id="{751BA357-03DC-C7F6-9652-5BAAD486A817}"/>
              </a:ext>
            </a:extLst>
          </p:cNvPr>
          <p:cNvPicPr>
            <a:picLocks noChangeAspect="1"/>
          </p:cNvPicPr>
          <p:nvPr/>
        </p:nvPicPr>
        <p:blipFill rotWithShape="1">
          <a:blip r:embed="rId4">
            <a:extLst>
              <a:ext uri="{28A0092B-C50C-407E-A947-70E740481C1C}">
                <a14:useLocalDpi xmlns:a14="http://schemas.microsoft.com/office/drawing/2010/main" val="0"/>
              </a:ext>
            </a:extLst>
          </a:blip>
          <a:srcRect l="1421" t="2818" r="8223" b="27474"/>
          <a:stretch/>
        </p:blipFill>
        <p:spPr>
          <a:xfrm>
            <a:off x="1047263" y="1677803"/>
            <a:ext cx="7698154" cy="3035513"/>
          </a:xfrm>
          <a:prstGeom prst="rect">
            <a:avLst/>
          </a:prstGeom>
        </p:spPr>
      </p:pic>
      <p:sp>
        <p:nvSpPr>
          <p:cNvPr id="9" name="TextBox 8">
            <a:extLst>
              <a:ext uri="{FF2B5EF4-FFF2-40B4-BE49-F238E27FC236}">
                <a16:creationId xmlns:a16="http://schemas.microsoft.com/office/drawing/2014/main" id="{48FECCE2-BABA-8FEB-7B79-699C5F39FE87}"/>
              </a:ext>
            </a:extLst>
          </p:cNvPr>
          <p:cNvSpPr txBox="1"/>
          <p:nvPr/>
        </p:nvSpPr>
        <p:spPr>
          <a:xfrm>
            <a:off x="6236677" y="4878555"/>
            <a:ext cx="1844431" cy="738664"/>
          </a:xfrm>
          <a:prstGeom prst="rect">
            <a:avLst/>
          </a:prstGeom>
          <a:noFill/>
          <a:ln>
            <a:solidFill>
              <a:schemeClr val="tx1"/>
            </a:solidFill>
          </a:ln>
        </p:spPr>
        <p:txBody>
          <a:bodyPr wrap="square" rtlCol="0">
            <a:spAutoFit/>
          </a:bodyPr>
          <a:lstStyle/>
          <a:p>
            <a:r>
              <a:rPr lang="en-US" sz="1400" dirty="0"/>
              <a:t>1,000 nm = 1µm</a:t>
            </a:r>
          </a:p>
          <a:p>
            <a:r>
              <a:rPr lang="en-US" sz="1400" dirty="0"/>
              <a:t>1,000,000 nm = 1 mm</a:t>
            </a:r>
          </a:p>
          <a:p>
            <a:r>
              <a:rPr lang="en-US" sz="1400" dirty="0"/>
              <a:t>1,000 µm = 1 mm</a:t>
            </a:r>
          </a:p>
        </p:txBody>
      </p:sp>
      <p:sp>
        <p:nvSpPr>
          <p:cNvPr id="7" name="TextBox 6">
            <a:extLst>
              <a:ext uri="{FF2B5EF4-FFF2-40B4-BE49-F238E27FC236}">
                <a16:creationId xmlns:a16="http://schemas.microsoft.com/office/drawing/2014/main" id="{478828D1-83D2-57C7-C1C6-A8298D8E7363}"/>
              </a:ext>
            </a:extLst>
          </p:cNvPr>
          <p:cNvSpPr txBox="1"/>
          <p:nvPr/>
        </p:nvSpPr>
        <p:spPr>
          <a:xfrm>
            <a:off x="2338086" y="6240087"/>
            <a:ext cx="680591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ITRC is a state-led coalition comprised of state &amp; federal governments, stakeholders, and industry members.  ITRC is funded through federal grants/industry membership fees. ITRC operates under a consensus-driven process to develop guidance </a:t>
            </a:r>
            <a:r>
              <a:rPr lang="en-US" sz="1200" dirty="0">
                <a:solidFill>
                  <a:prstClr val="white"/>
                </a:solidFill>
                <a:latin typeface="Calibri"/>
              </a:rPr>
              <a:t>d</a:t>
            </a:r>
            <a:r>
              <a:rPr kumimoji="0" lang="en-US" sz="1200" b="0" i="0" u="none" strike="noStrike" kern="1200" cap="none" spc="0" normalizeH="0" baseline="0" noProof="0" dirty="0" err="1">
                <a:ln>
                  <a:noFill/>
                </a:ln>
                <a:solidFill>
                  <a:prstClr val="white"/>
                </a:solidFill>
                <a:effectLst/>
                <a:uLnTx/>
                <a:uFillTx/>
                <a:latin typeface="Calibri"/>
                <a:ea typeface="+mn-ea"/>
                <a:cs typeface="+mn-cs"/>
              </a:rPr>
              <a:t>ocuments</a:t>
            </a:r>
            <a:r>
              <a:rPr kumimoji="0" lang="en-US" sz="1200" b="0" i="0" u="none" strike="noStrike" kern="1200" cap="none" spc="0" normalizeH="0" baseline="0" noProof="0" dirty="0">
                <a:ln>
                  <a:noFill/>
                </a:ln>
                <a:solidFill>
                  <a:prstClr val="white"/>
                </a:solidFill>
                <a:effectLst/>
                <a:uLnTx/>
                <a:uFillTx/>
                <a:latin typeface="Calibri"/>
                <a:ea typeface="+mn-ea"/>
                <a:cs typeface="+mn-cs"/>
              </a:rPr>
              <a:t> &amp; products. </a:t>
            </a:r>
            <a:r>
              <a:rPr kumimoji="0" lang="en-US" sz="1200" b="0" i="0" u="none" strike="noStrike" kern="1200" cap="none" spc="0" normalizeH="0" baseline="0" noProof="0" dirty="0">
                <a:ln>
                  <a:noFill/>
                </a:ln>
                <a:solidFill>
                  <a:schemeClr val="bg2">
                    <a:lumMod val="90000"/>
                  </a:schemeClr>
                </a:solidFill>
                <a:effectLst/>
                <a:uLnTx/>
                <a:uFillTx/>
                <a:latin typeface="Calibri"/>
                <a:ea typeface="+mn-ea"/>
                <a:cs typeface="+mn-cs"/>
                <a:hlinkClick r:id="rId5">
                  <a:extLst>
                    <a:ext uri="{A12FA001-AC4F-418D-AE19-62706E023703}">
                      <ahyp:hlinkClr xmlns:ahyp="http://schemas.microsoft.com/office/drawing/2018/hyperlinkcolor" val="tx"/>
                    </a:ext>
                  </a:extLst>
                </a:hlinkClick>
              </a:rPr>
              <a:t>https://itrcweb.org/guidance</a:t>
            </a:r>
            <a:endParaRPr kumimoji="0" lang="en-US" sz="1200" b="0" i="0" u="none" strike="noStrike" kern="1200" cap="none" spc="0" normalizeH="0" baseline="0" noProof="0" dirty="0">
              <a:ln>
                <a:noFill/>
              </a:ln>
              <a:solidFill>
                <a:schemeClr val="bg2">
                  <a:lumMod val="90000"/>
                </a:schemeClr>
              </a:solidFill>
              <a:effectLst/>
              <a:uLnTx/>
              <a:uFillTx/>
              <a:latin typeface="Calibri"/>
              <a:ea typeface="+mn-ea"/>
              <a:cs typeface="+mn-cs"/>
            </a:endParaRPr>
          </a:p>
        </p:txBody>
      </p:sp>
    </p:spTree>
    <p:extLst>
      <p:ext uri="{BB962C8B-B14F-4D97-AF65-F5344CB8AC3E}">
        <p14:creationId xmlns:p14="http://schemas.microsoft.com/office/powerpoint/2010/main" val="384233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911779-7B5B-AF0E-326D-8F470311BC5D}"/>
              </a:ext>
            </a:extLst>
          </p:cNvPr>
          <p:cNvPicPr>
            <a:picLocks noChangeAspect="1"/>
          </p:cNvPicPr>
          <p:nvPr/>
        </p:nvPicPr>
        <p:blipFill>
          <a:blip r:embed="rId3"/>
          <a:stretch>
            <a:fillRect/>
          </a:stretch>
        </p:blipFill>
        <p:spPr>
          <a:xfrm>
            <a:off x="5941224" y="3376277"/>
            <a:ext cx="2448320" cy="1610535"/>
          </a:xfrm>
          <a:prstGeom prst="rect">
            <a:avLst/>
          </a:prstGeom>
        </p:spPr>
      </p:pic>
      <p:sp>
        <p:nvSpPr>
          <p:cNvPr id="2" name="Title 1">
            <a:extLst>
              <a:ext uri="{FF2B5EF4-FFF2-40B4-BE49-F238E27FC236}">
                <a16:creationId xmlns:a16="http://schemas.microsoft.com/office/drawing/2014/main" id="{AEDDBACA-3DBB-4562-80E7-5C2A931EBF52}"/>
              </a:ext>
            </a:extLst>
          </p:cNvPr>
          <p:cNvSpPr>
            <a:spLocks noGrp="1"/>
          </p:cNvSpPr>
          <p:nvPr>
            <p:ph type="title"/>
          </p:nvPr>
        </p:nvSpPr>
        <p:spPr>
          <a:xfrm>
            <a:off x="484417" y="462919"/>
            <a:ext cx="8407220" cy="530223"/>
          </a:xfrm>
        </p:spPr>
        <p:txBody>
          <a:bodyPr>
            <a:noAutofit/>
          </a:bodyPr>
          <a:lstStyle/>
          <a:p>
            <a:pPr algn="ctr"/>
            <a:r>
              <a:rPr lang="en-US" sz="4000" dirty="0"/>
              <a:t>What We Know about Microplastics</a:t>
            </a:r>
          </a:p>
        </p:txBody>
      </p:sp>
      <p:sp>
        <p:nvSpPr>
          <p:cNvPr id="3" name="Content Placeholder 2">
            <a:extLst>
              <a:ext uri="{FF2B5EF4-FFF2-40B4-BE49-F238E27FC236}">
                <a16:creationId xmlns:a16="http://schemas.microsoft.com/office/drawing/2014/main" id="{5185262A-CB45-4866-97C1-AA2E1563A4D4}"/>
              </a:ext>
            </a:extLst>
          </p:cNvPr>
          <p:cNvSpPr>
            <a:spLocks noGrp="1"/>
          </p:cNvSpPr>
          <p:nvPr>
            <p:ph idx="1"/>
          </p:nvPr>
        </p:nvSpPr>
        <p:spPr>
          <a:xfrm>
            <a:off x="116027" y="1615049"/>
            <a:ext cx="4858707" cy="4948203"/>
          </a:xfrm>
        </p:spPr>
        <p:txBody>
          <a:bodyPr>
            <a:noAutofit/>
          </a:bodyPr>
          <a:lstStyle/>
          <a:p>
            <a:pPr>
              <a:spcAft>
                <a:spcPts val="1200"/>
              </a:spcAft>
            </a:pPr>
            <a:r>
              <a:rPr lang="en-US" sz="2400" dirty="0"/>
              <a:t>Ubiquitous in the environment</a:t>
            </a:r>
          </a:p>
          <a:p>
            <a:pPr>
              <a:spcAft>
                <a:spcPts val="1200"/>
              </a:spcAft>
            </a:pPr>
            <a:r>
              <a:rPr lang="en-US" sz="2400" dirty="0"/>
              <a:t>Accumulate &amp; persist in the environment </a:t>
            </a:r>
          </a:p>
          <a:p>
            <a:pPr>
              <a:spcAft>
                <a:spcPts val="1200"/>
              </a:spcAft>
            </a:pPr>
            <a:r>
              <a:rPr lang="en-US" sz="2400" dirty="0"/>
              <a:t>Can contain harmful chemical contaminants &amp; additives</a:t>
            </a:r>
          </a:p>
          <a:p>
            <a:pPr>
              <a:spcAft>
                <a:spcPts val="1200"/>
              </a:spcAft>
            </a:pPr>
            <a:r>
              <a:rPr lang="en-US" sz="2400" dirty="0"/>
              <a:t>Consumed by humans and other organisms </a:t>
            </a:r>
          </a:p>
          <a:p>
            <a:pPr>
              <a:spcAft>
                <a:spcPts val="1200"/>
              </a:spcAft>
            </a:pPr>
            <a:r>
              <a:rPr lang="en-US" sz="2400" dirty="0"/>
              <a:t>Cause adverse health impacts in organisms </a:t>
            </a:r>
          </a:p>
        </p:txBody>
      </p:sp>
      <p:sp>
        <p:nvSpPr>
          <p:cNvPr id="4" name="Slide Number Placeholder 3">
            <a:extLst>
              <a:ext uri="{FF2B5EF4-FFF2-40B4-BE49-F238E27FC236}">
                <a16:creationId xmlns:a16="http://schemas.microsoft.com/office/drawing/2014/main" id="{975D822D-93FD-4287-9CFA-36398C61FC97}"/>
              </a:ext>
            </a:extLst>
          </p:cNvPr>
          <p:cNvSpPr>
            <a:spLocks noGrp="1"/>
          </p:cNvSpPr>
          <p:nvPr>
            <p:ph type="sldNum" sz="quarter" idx="12"/>
          </p:nvPr>
        </p:nvSpPr>
        <p:spPr/>
        <p:txBody>
          <a:bodyPr/>
          <a:lstStyle/>
          <a:p>
            <a:fld id="{FF3F51B9-B4A8-47D8-818E-EF9CB482397C}" type="slidenum">
              <a:rPr lang="en-US" smtClean="0"/>
              <a:pPr/>
              <a:t>5</a:t>
            </a:fld>
            <a:endParaRPr lang="en-US" dirty="0"/>
          </a:p>
        </p:txBody>
      </p:sp>
      <p:pic>
        <p:nvPicPr>
          <p:cNvPr id="6" name="Picture 5" descr="A picture containing outdoor, grass, rock, nature&#10;&#10;Description automatically generated">
            <a:extLst>
              <a:ext uri="{FF2B5EF4-FFF2-40B4-BE49-F238E27FC236}">
                <a16:creationId xmlns:a16="http://schemas.microsoft.com/office/drawing/2014/main" id="{B7980D85-2CA7-A9B3-8375-240AEA7F5E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1934" y="1708731"/>
            <a:ext cx="2501194" cy="1810696"/>
          </a:xfrm>
          <a:prstGeom prst="rect">
            <a:avLst/>
          </a:prstGeom>
        </p:spPr>
      </p:pic>
      <p:sp>
        <p:nvSpPr>
          <p:cNvPr id="9" name="TextBox 8">
            <a:extLst>
              <a:ext uri="{FF2B5EF4-FFF2-40B4-BE49-F238E27FC236}">
                <a16:creationId xmlns:a16="http://schemas.microsoft.com/office/drawing/2014/main" id="{65012E3D-97D9-2167-B85A-D64EB2BA9701}"/>
              </a:ext>
            </a:extLst>
          </p:cNvPr>
          <p:cNvSpPr txBox="1"/>
          <p:nvPr/>
        </p:nvSpPr>
        <p:spPr>
          <a:xfrm>
            <a:off x="5112649" y="5039534"/>
            <a:ext cx="3600032" cy="577081"/>
          </a:xfrm>
          <a:prstGeom prst="rect">
            <a:avLst/>
          </a:prstGeom>
          <a:noFill/>
        </p:spPr>
        <p:txBody>
          <a:bodyPr wrap="square">
            <a:spAutoFit/>
          </a:bodyPr>
          <a:lstStyle/>
          <a:p>
            <a:r>
              <a:rPr lang="en-US" sz="1050" dirty="0">
                <a:latin typeface="Tahoma" panose="020B0604030504040204" pitchFamily="34" charset="0"/>
                <a:ea typeface="Tahoma" panose="020B0604030504040204" pitchFamily="34" charset="0"/>
                <a:cs typeface="Tahoma" panose="020B0604030504040204" pitchFamily="34" charset="0"/>
              </a:rPr>
              <a:t>Source Top: Flickr, Global Water Forum</a:t>
            </a:r>
          </a:p>
          <a:p>
            <a:r>
              <a:rPr lang="en-US" sz="1050" dirty="0">
                <a:latin typeface="Tahoma" panose="020B0604030504040204" pitchFamily="34" charset="0"/>
                <a:ea typeface="Tahoma" panose="020B0604030504040204" pitchFamily="34" charset="0"/>
                <a:cs typeface="Tahoma" panose="020B0604030504040204" pitchFamily="34" charset="0"/>
              </a:rPr>
              <a:t>Source Bottom: Oregon State University,</a:t>
            </a:r>
            <a:r>
              <a:rPr lang="en-US" sz="1050" dirty="0">
                <a:solidFill>
                  <a:srgbClr val="202122"/>
                </a:solidFill>
                <a:latin typeface="Arial" panose="020B0604020202020204" pitchFamily="34" charset="0"/>
              </a:rPr>
              <a:t> </a:t>
            </a:r>
            <a:r>
              <a:rPr lang="en-US" sz="1050" dirty="0">
                <a:solidFill>
                  <a:srgbClr val="0645AD"/>
                </a:solidFill>
                <a:latin typeface="Arial" panose="020B0604020202020204" pitchFamily="34" charset="0"/>
                <a:hlinkClick r:id="rId5" tooltip="Category:CC-BY-SA-2.0"/>
              </a:rPr>
              <a:t>CC-BY-SA-2.0</a:t>
            </a:r>
            <a:endParaRPr lang="en-US" sz="1050" dirty="0">
              <a:solidFill>
                <a:srgbClr val="202122"/>
              </a:solidFill>
              <a:latin typeface="Arial" panose="020B0604020202020204" pitchFamily="34" charset="0"/>
            </a:endParaRPr>
          </a:p>
          <a:p>
            <a:endParaRPr lang="en-US" sz="1050" dirty="0">
              <a:latin typeface="Tahoma" panose="020B0604030504040204" pitchFamily="34" charset="0"/>
              <a:ea typeface="Tahoma" panose="020B0604030504040204" pitchFamily="34" charset="0"/>
              <a:cs typeface="Tahoma" panose="020B0604030504040204" pitchFamily="34" charset="0"/>
            </a:endParaRPr>
          </a:p>
        </p:txBody>
      </p:sp>
      <p:sp>
        <p:nvSpPr>
          <p:cNvPr id="8" name="Arrow: Curved Left 7">
            <a:extLst>
              <a:ext uri="{FF2B5EF4-FFF2-40B4-BE49-F238E27FC236}">
                <a16:creationId xmlns:a16="http://schemas.microsoft.com/office/drawing/2014/main" id="{DEB7CEC7-DC18-07F3-5216-2E72EA22A007}"/>
              </a:ext>
            </a:extLst>
          </p:cNvPr>
          <p:cNvSpPr/>
          <p:nvPr/>
        </p:nvSpPr>
        <p:spPr>
          <a:xfrm rot="20189615">
            <a:off x="8262046" y="2598887"/>
            <a:ext cx="761942" cy="1492640"/>
          </a:xfrm>
          <a:prstGeom prst="curvedLeftArrow">
            <a:avLst/>
          </a:prstGeom>
          <a:solidFill>
            <a:srgbClr val="92D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dirty="0">
              <a:solidFill>
                <a:schemeClr val="tx1"/>
              </a:solidFill>
            </a:endParaRPr>
          </a:p>
        </p:txBody>
      </p:sp>
      <p:pic>
        <p:nvPicPr>
          <p:cNvPr id="7" name="Picture 6">
            <a:extLst>
              <a:ext uri="{FF2B5EF4-FFF2-40B4-BE49-F238E27FC236}">
                <a16:creationId xmlns:a16="http://schemas.microsoft.com/office/drawing/2014/main" id="{7A85275D-F9AE-2377-5662-5015453401F0}"/>
              </a:ext>
            </a:extLst>
          </p:cNvPr>
          <p:cNvPicPr>
            <a:picLocks noChangeAspect="1"/>
          </p:cNvPicPr>
          <p:nvPr/>
        </p:nvPicPr>
        <p:blipFill>
          <a:blip r:embed="rId6"/>
          <a:stretch>
            <a:fillRect/>
          </a:stretch>
        </p:blipFill>
        <p:spPr>
          <a:xfrm>
            <a:off x="116027" y="6227495"/>
            <a:ext cx="9144000" cy="629562"/>
          </a:xfrm>
          <a:prstGeom prst="rect">
            <a:avLst/>
          </a:prstGeom>
        </p:spPr>
      </p:pic>
      <p:sp>
        <p:nvSpPr>
          <p:cNvPr id="10" name="TextBox 9">
            <a:extLst>
              <a:ext uri="{FF2B5EF4-FFF2-40B4-BE49-F238E27FC236}">
                <a16:creationId xmlns:a16="http://schemas.microsoft.com/office/drawing/2014/main" id="{EECB649D-E668-4F97-FD36-CEB6AD3BDFB8}"/>
              </a:ext>
            </a:extLst>
          </p:cNvPr>
          <p:cNvSpPr txBox="1"/>
          <p:nvPr/>
        </p:nvSpPr>
        <p:spPr>
          <a:xfrm>
            <a:off x="2338086" y="6240087"/>
            <a:ext cx="680591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ITRC is a state-led coalition comprised of state &amp; federal governments, stakeholders, and industry members.  ITRC is funded through federal grants/industry membership fees. ITRC operates under a consensus-driven process to develop guidance </a:t>
            </a:r>
            <a:r>
              <a:rPr lang="en-US" sz="1200" dirty="0">
                <a:solidFill>
                  <a:prstClr val="white"/>
                </a:solidFill>
                <a:latin typeface="Calibri"/>
              </a:rPr>
              <a:t>d</a:t>
            </a:r>
            <a:r>
              <a:rPr kumimoji="0" lang="en-US" sz="1200" b="0" i="0" u="none" strike="noStrike" kern="1200" cap="none" spc="0" normalizeH="0" baseline="0" noProof="0" dirty="0" err="1">
                <a:ln>
                  <a:noFill/>
                </a:ln>
                <a:solidFill>
                  <a:prstClr val="white"/>
                </a:solidFill>
                <a:effectLst/>
                <a:uLnTx/>
                <a:uFillTx/>
                <a:latin typeface="Calibri"/>
                <a:ea typeface="+mn-ea"/>
                <a:cs typeface="+mn-cs"/>
              </a:rPr>
              <a:t>ocuments</a:t>
            </a:r>
            <a:r>
              <a:rPr kumimoji="0" lang="en-US" sz="1200" b="0" i="0" u="none" strike="noStrike" kern="1200" cap="none" spc="0" normalizeH="0" baseline="0" noProof="0" dirty="0">
                <a:ln>
                  <a:noFill/>
                </a:ln>
                <a:solidFill>
                  <a:prstClr val="white"/>
                </a:solidFill>
                <a:effectLst/>
                <a:uLnTx/>
                <a:uFillTx/>
                <a:latin typeface="Calibri"/>
                <a:ea typeface="+mn-ea"/>
                <a:cs typeface="+mn-cs"/>
              </a:rPr>
              <a:t> &amp; products. </a:t>
            </a:r>
            <a:r>
              <a:rPr kumimoji="0" lang="en-US" sz="1200" b="0" i="0" u="none" strike="noStrike" kern="1200" cap="none" spc="0" normalizeH="0" baseline="0" noProof="0" dirty="0">
                <a:ln>
                  <a:noFill/>
                </a:ln>
                <a:solidFill>
                  <a:schemeClr val="bg2">
                    <a:lumMod val="90000"/>
                  </a:schemeClr>
                </a:solidFill>
                <a:effectLst/>
                <a:uLnTx/>
                <a:uFillTx/>
                <a:latin typeface="Calibri"/>
                <a:ea typeface="+mn-ea"/>
                <a:cs typeface="+mn-cs"/>
                <a:hlinkClick r:id="rId7">
                  <a:extLst>
                    <a:ext uri="{A12FA001-AC4F-418D-AE19-62706E023703}">
                      <ahyp:hlinkClr xmlns:ahyp="http://schemas.microsoft.com/office/drawing/2018/hyperlinkcolor" val="tx"/>
                    </a:ext>
                  </a:extLst>
                </a:hlinkClick>
              </a:rPr>
              <a:t>https://itrcweb.org/guidance</a:t>
            </a:r>
            <a:endParaRPr kumimoji="0" lang="en-US" sz="1200" b="0" i="0" u="none" strike="noStrike" kern="1200" cap="none" spc="0" normalizeH="0" baseline="0" noProof="0" dirty="0">
              <a:ln>
                <a:noFill/>
              </a:ln>
              <a:solidFill>
                <a:schemeClr val="bg2">
                  <a:lumMod val="90000"/>
                </a:schemeClr>
              </a:solidFill>
              <a:effectLst/>
              <a:uLnTx/>
              <a:uFillTx/>
              <a:latin typeface="Calibri"/>
              <a:ea typeface="+mn-ea"/>
              <a:cs typeface="+mn-cs"/>
            </a:endParaRPr>
          </a:p>
        </p:txBody>
      </p:sp>
    </p:spTree>
    <p:extLst>
      <p:ext uri="{BB962C8B-B14F-4D97-AF65-F5344CB8AC3E}">
        <p14:creationId xmlns:p14="http://schemas.microsoft.com/office/powerpoint/2010/main" val="319993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20F2114-4E10-4C13-9444-7780B1369E76}"/>
              </a:ext>
            </a:extLst>
          </p:cNvPr>
          <p:cNvSpPr>
            <a:spLocks noGrp="1"/>
          </p:cNvSpPr>
          <p:nvPr>
            <p:ph type="sldNum" sz="quarter" idx="12"/>
          </p:nvPr>
        </p:nvSpPr>
        <p:spPr/>
        <p:txBody>
          <a:bodyPr/>
          <a:lstStyle/>
          <a:p>
            <a:fld id="{FF3F51B9-B4A8-47D8-818E-EF9CB482397C}" type="slidenum">
              <a:rPr lang="en-US" smtClean="0"/>
              <a:pPr/>
              <a:t>6</a:t>
            </a:fld>
            <a:endParaRPr lang="en-US" dirty="0"/>
          </a:p>
        </p:txBody>
      </p:sp>
      <p:grpSp>
        <p:nvGrpSpPr>
          <p:cNvPr id="2" name="Group 1">
            <a:extLst>
              <a:ext uri="{FF2B5EF4-FFF2-40B4-BE49-F238E27FC236}">
                <a16:creationId xmlns:a16="http://schemas.microsoft.com/office/drawing/2014/main" id="{171CB482-0A2A-7C93-5633-EFA82D0AF5AF}"/>
              </a:ext>
            </a:extLst>
          </p:cNvPr>
          <p:cNvGrpSpPr/>
          <p:nvPr/>
        </p:nvGrpSpPr>
        <p:grpSpPr>
          <a:xfrm>
            <a:off x="3887946" y="2442886"/>
            <a:ext cx="4572000" cy="3559436"/>
            <a:chOff x="3390693" y="1431362"/>
            <a:chExt cx="5065243" cy="4541359"/>
          </a:xfrm>
        </p:grpSpPr>
        <p:grpSp>
          <p:nvGrpSpPr>
            <p:cNvPr id="5" name="Group 4">
              <a:extLst>
                <a:ext uri="{FF2B5EF4-FFF2-40B4-BE49-F238E27FC236}">
                  <a16:creationId xmlns:a16="http://schemas.microsoft.com/office/drawing/2014/main" id="{4970E215-ED4E-4183-BCF3-5FC30BA835E6}"/>
                </a:ext>
              </a:extLst>
            </p:cNvPr>
            <p:cNvGrpSpPr/>
            <p:nvPr/>
          </p:nvGrpSpPr>
          <p:grpSpPr>
            <a:xfrm>
              <a:off x="3390693" y="1431362"/>
              <a:ext cx="5065243" cy="4541359"/>
              <a:chOff x="0" y="0"/>
              <a:chExt cx="7622177" cy="6858000"/>
            </a:xfrm>
          </p:grpSpPr>
          <p:pic>
            <p:nvPicPr>
              <p:cNvPr id="6" name="Picture 5">
                <a:extLst>
                  <a:ext uri="{FF2B5EF4-FFF2-40B4-BE49-F238E27FC236}">
                    <a16:creationId xmlns:a16="http://schemas.microsoft.com/office/drawing/2014/main" id="{EF02D891-EF2F-4AF0-BE2D-EC6EEB91494A}"/>
                  </a:ext>
                </a:extLst>
              </p:cNvPr>
              <p:cNvPicPr>
                <a:picLocks noChangeAspect="1"/>
              </p:cNvPicPr>
              <p:nvPr/>
            </p:nvPicPr>
            <p:blipFill>
              <a:blip r:embed="rId3"/>
              <a:stretch>
                <a:fillRect/>
              </a:stretch>
            </p:blipFill>
            <p:spPr>
              <a:xfrm>
                <a:off x="0" y="0"/>
                <a:ext cx="7622177"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Oval 6">
                <a:extLst>
                  <a:ext uri="{FF2B5EF4-FFF2-40B4-BE49-F238E27FC236}">
                    <a16:creationId xmlns:a16="http://schemas.microsoft.com/office/drawing/2014/main" id="{0C75434E-C826-4497-BCA6-E2322B471C0D}"/>
                  </a:ext>
                </a:extLst>
              </p:cNvPr>
              <p:cNvSpPr/>
              <p:nvPr/>
            </p:nvSpPr>
            <p:spPr>
              <a:xfrm>
                <a:off x="1047564" y="985421"/>
                <a:ext cx="91440" cy="9144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Oval 7">
                <a:extLst>
                  <a:ext uri="{FF2B5EF4-FFF2-40B4-BE49-F238E27FC236}">
                    <a16:creationId xmlns:a16="http://schemas.microsoft.com/office/drawing/2014/main" id="{5D73F46C-6EE6-4EC6-8B64-50D0ABFF0AE9}"/>
                  </a:ext>
                </a:extLst>
              </p:cNvPr>
              <p:cNvSpPr/>
              <p:nvPr/>
            </p:nvSpPr>
            <p:spPr>
              <a:xfrm>
                <a:off x="6837286" y="614039"/>
                <a:ext cx="91440" cy="9144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Oval 8">
                <a:extLst>
                  <a:ext uri="{FF2B5EF4-FFF2-40B4-BE49-F238E27FC236}">
                    <a16:creationId xmlns:a16="http://schemas.microsoft.com/office/drawing/2014/main" id="{0FCD5DB6-C677-4D8D-B182-763C63F9F298}"/>
                  </a:ext>
                </a:extLst>
              </p:cNvPr>
              <p:cNvSpPr/>
              <p:nvPr/>
            </p:nvSpPr>
            <p:spPr>
              <a:xfrm>
                <a:off x="2865052" y="3149652"/>
                <a:ext cx="91440" cy="9144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Oval 9">
                <a:extLst>
                  <a:ext uri="{FF2B5EF4-FFF2-40B4-BE49-F238E27FC236}">
                    <a16:creationId xmlns:a16="http://schemas.microsoft.com/office/drawing/2014/main" id="{39DBE7C1-10D1-4E15-9936-E71132A44B87}"/>
                  </a:ext>
                </a:extLst>
              </p:cNvPr>
              <p:cNvSpPr/>
              <p:nvPr/>
            </p:nvSpPr>
            <p:spPr>
              <a:xfrm>
                <a:off x="4833891" y="2809783"/>
                <a:ext cx="91440" cy="9144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CDFBFF77-B0FE-4FF9-B3AC-2F86E5E6CB19}"/>
                  </a:ext>
                </a:extLst>
              </p:cNvPr>
              <p:cNvSpPr/>
              <p:nvPr/>
            </p:nvSpPr>
            <p:spPr>
              <a:xfrm>
                <a:off x="5847425" y="5252621"/>
                <a:ext cx="91440" cy="9144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id="{EE42E64E-0548-4585-9D57-F27381C2443B}"/>
                  </a:ext>
                </a:extLst>
              </p:cNvPr>
              <p:cNvSpPr/>
              <p:nvPr/>
            </p:nvSpPr>
            <p:spPr>
              <a:xfrm>
                <a:off x="5183080" y="6239523"/>
                <a:ext cx="91440" cy="9144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val 12">
                <a:extLst>
                  <a:ext uri="{FF2B5EF4-FFF2-40B4-BE49-F238E27FC236}">
                    <a16:creationId xmlns:a16="http://schemas.microsoft.com/office/drawing/2014/main" id="{848AD8F7-981C-4BD0-A0DD-265CBC2B825D}"/>
                  </a:ext>
                </a:extLst>
              </p:cNvPr>
              <p:cNvSpPr/>
              <p:nvPr/>
            </p:nvSpPr>
            <p:spPr>
              <a:xfrm>
                <a:off x="1439958" y="1892423"/>
                <a:ext cx="91440" cy="9144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Oval 13">
                <a:extLst>
                  <a:ext uri="{FF2B5EF4-FFF2-40B4-BE49-F238E27FC236}">
                    <a16:creationId xmlns:a16="http://schemas.microsoft.com/office/drawing/2014/main" id="{0315855F-F403-4ACD-9D38-6E6C0C2A25DF}"/>
                  </a:ext>
                </a:extLst>
              </p:cNvPr>
              <p:cNvSpPr/>
              <p:nvPr/>
            </p:nvSpPr>
            <p:spPr>
              <a:xfrm>
                <a:off x="1245981" y="3238376"/>
                <a:ext cx="91440" cy="9144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Oval 14">
                <a:extLst>
                  <a:ext uri="{FF2B5EF4-FFF2-40B4-BE49-F238E27FC236}">
                    <a16:creationId xmlns:a16="http://schemas.microsoft.com/office/drawing/2014/main" id="{E287F100-6609-410E-A07E-B2307F850C28}"/>
                  </a:ext>
                </a:extLst>
              </p:cNvPr>
              <p:cNvSpPr/>
              <p:nvPr/>
            </p:nvSpPr>
            <p:spPr>
              <a:xfrm>
                <a:off x="2286000" y="6041255"/>
                <a:ext cx="91440" cy="9144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Oval 15">
                <a:extLst>
                  <a:ext uri="{FF2B5EF4-FFF2-40B4-BE49-F238E27FC236}">
                    <a16:creationId xmlns:a16="http://schemas.microsoft.com/office/drawing/2014/main" id="{F37D34BD-80CF-4EE6-8F40-C15333EF713D}"/>
                  </a:ext>
                </a:extLst>
              </p:cNvPr>
              <p:cNvSpPr/>
              <p:nvPr/>
            </p:nvSpPr>
            <p:spPr>
              <a:xfrm>
                <a:off x="7349230" y="2901223"/>
                <a:ext cx="91440" cy="9144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Oval 16">
                <a:extLst>
                  <a:ext uri="{FF2B5EF4-FFF2-40B4-BE49-F238E27FC236}">
                    <a16:creationId xmlns:a16="http://schemas.microsoft.com/office/drawing/2014/main" id="{D86E9558-734C-4BD5-8C73-206DEEA7DEA4}"/>
                  </a:ext>
                </a:extLst>
              </p:cNvPr>
              <p:cNvSpPr/>
              <p:nvPr/>
            </p:nvSpPr>
            <p:spPr>
              <a:xfrm>
                <a:off x="6489577" y="3142695"/>
                <a:ext cx="91440" cy="9144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Oval 17">
                <a:extLst>
                  <a:ext uri="{FF2B5EF4-FFF2-40B4-BE49-F238E27FC236}">
                    <a16:creationId xmlns:a16="http://schemas.microsoft.com/office/drawing/2014/main" id="{09DAC36E-5228-46CE-BD06-4F0EC3B843DC}"/>
                  </a:ext>
                </a:extLst>
              </p:cNvPr>
              <p:cNvSpPr/>
              <p:nvPr/>
            </p:nvSpPr>
            <p:spPr>
              <a:xfrm>
                <a:off x="5137360" y="3952042"/>
                <a:ext cx="91440" cy="9144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Oval 18">
                <a:extLst>
                  <a:ext uri="{FF2B5EF4-FFF2-40B4-BE49-F238E27FC236}">
                    <a16:creationId xmlns:a16="http://schemas.microsoft.com/office/drawing/2014/main" id="{B10AB008-95EC-4384-A44F-C5B928D454C0}"/>
                  </a:ext>
                </a:extLst>
              </p:cNvPr>
              <p:cNvSpPr/>
              <p:nvPr/>
            </p:nvSpPr>
            <p:spPr>
              <a:xfrm>
                <a:off x="4755619" y="3313985"/>
                <a:ext cx="91440" cy="9144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Oval 19">
                <a:extLst>
                  <a:ext uri="{FF2B5EF4-FFF2-40B4-BE49-F238E27FC236}">
                    <a16:creationId xmlns:a16="http://schemas.microsoft.com/office/drawing/2014/main" id="{D64B7E3F-FC71-479D-91C4-F5B9382BED53}"/>
                  </a:ext>
                </a:extLst>
              </p:cNvPr>
              <p:cNvSpPr/>
              <p:nvPr/>
            </p:nvSpPr>
            <p:spPr>
              <a:xfrm>
                <a:off x="3765368" y="5733865"/>
                <a:ext cx="91440" cy="9144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Oval 20">
                <a:extLst>
                  <a:ext uri="{FF2B5EF4-FFF2-40B4-BE49-F238E27FC236}">
                    <a16:creationId xmlns:a16="http://schemas.microsoft.com/office/drawing/2014/main" id="{CA002DBC-3989-4A81-8AAF-74336A255907}"/>
                  </a:ext>
                </a:extLst>
              </p:cNvPr>
              <p:cNvSpPr/>
              <p:nvPr/>
            </p:nvSpPr>
            <p:spPr>
              <a:xfrm>
                <a:off x="3852665" y="4792610"/>
                <a:ext cx="91440" cy="9144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7" name="Oval 26">
              <a:extLst>
                <a:ext uri="{FF2B5EF4-FFF2-40B4-BE49-F238E27FC236}">
                  <a16:creationId xmlns:a16="http://schemas.microsoft.com/office/drawing/2014/main" id="{7FA90C0D-45D9-49EA-96A3-2FA93E3A7140}"/>
                </a:ext>
              </a:extLst>
            </p:cNvPr>
            <p:cNvSpPr/>
            <p:nvPr/>
          </p:nvSpPr>
          <p:spPr>
            <a:xfrm>
              <a:off x="7472934" y="2528915"/>
              <a:ext cx="60766" cy="6055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37" name="Title 1">
            <a:extLst>
              <a:ext uri="{FF2B5EF4-FFF2-40B4-BE49-F238E27FC236}">
                <a16:creationId xmlns:a16="http://schemas.microsoft.com/office/drawing/2014/main" id="{0EDE05CB-BE37-441F-841B-A8D917913F6B}"/>
              </a:ext>
            </a:extLst>
          </p:cNvPr>
          <p:cNvSpPr>
            <a:spLocks noGrp="1"/>
          </p:cNvSpPr>
          <p:nvPr>
            <p:ph type="title"/>
          </p:nvPr>
        </p:nvSpPr>
        <p:spPr>
          <a:xfrm>
            <a:off x="114477" y="270527"/>
            <a:ext cx="9199932" cy="993068"/>
          </a:xfrm>
        </p:spPr>
        <p:txBody>
          <a:bodyPr>
            <a:noAutofit/>
          </a:bodyPr>
          <a:lstStyle/>
          <a:p>
            <a:pPr algn="ctr"/>
            <a:r>
              <a:rPr lang="en-US" sz="4400" dirty="0"/>
              <a:t>Where Are Microplastics Found?</a:t>
            </a:r>
          </a:p>
        </p:txBody>
      </p:sp>
      <p:sp>
        <p:nvSpPr>
          <p:cNvPr id="3" name="TextBox 2">
            <a:extLst>
              <a:ext uri="{FF2B5EF4-FFF2-40B4-BE49-F238E27FC236}">
                <a16:creationId xmlns:a16="http://schemas.microsoft.com/office/drawing/2014/main" id="{DD696E07-B32D-1AB3-F468-E23E3E92DF8A}"/>
              </a:ext>
            </a:extLst>
          </p:cNvPr>
          <p:cNvSpPr txBox="1"/>
          <p:nvPr/>
        </p:nvSpPr>
        <p:spPr>
          <a:xfrm>
            <a:off x="5119735" y="2442886"/>
            <a:ext cx="3143816" cy="300082"/>
          </a:xfrm>
          <a:prstGeom prst="rect">
            <a:avLst/>
          </a:prstGeom>
          <a:noFill/>
        </p:spPr>
        <p:txBody>
          <a:bodyPr wrap="square" rtlCol="0">
            <a:spAutoFit/>
          </a:bodyPr>
          <a:lstStyle/>
          <a:p>
            <a:pPr marL="214313" indent="-214313">
              <a:buFont typeface="Arial" panose="020B0604020202020204" pitchFamily="34" charset="0"/>
              <a:buChar char="•"/>
            </a:pPr>
            <a:endParaRPr lang="en-US" sz="1350" dirty="0"/>
          </a:p>
        </p:txBody>
      </p:sp>
      <p:sp>
        <p:nvSpPr>
          <p:cNvPr id="35" name="TextBox 34">
            <a:extLst>
              <a:ext uri="{FF2B5EF4-FFF2-40B4-BE49-F238E27FC236}">
                <a16:creationId xmlns:a16="http://schemas.microsoft.com/office/drawing/2014/main" id="{C226507B-0B31-0528-88DE-8BAB1990AE55}"/>
              </a:ext>
            </a:extLst>
          </p:cNvPr>
          <p:cNvSpPr txBox="1"/>
          <p:nvPr/>
        </p:nvSpPr>
        <p:spPr>
          <a:xfrm>
            <a:off x="410539" y="1766004"/>
            <a:ext cx="5206774" cy="2976712"/>
          </a:xfrm>
          <a:prstGeom prst="rect">
            <a:avLst/>
          </a:prstGeom>
          <a:noFill/>
        </p:spPr>
        <p:txBody>
          <a:bodyPr wrap="square">
            <a:spAutoFit/>
          </a:bodyPr>
          <a:lstStyle/>
          <a:p>
            <a:pPr marL="342900" lvl="1" indent="-342900" defTabSz="342900">
              <a:lnSpc>
                <a:spcPct val="160000"/>
              </a:lnSpc>
              <a:spcBef>
                <a:spcPts val="750"/>
              </a:spcBef>
              <a:buClr>
                <a:schemeClr val="accent5">
                  <a:lumMod val="75000"/>
                </a:schemeClr>
              </a:buClr>
              <a:buSzPct val="110000"/>
              <a:buFont typeface="Wingdings" panose="05000000000000000000" pitchFamily="2" charset="2"/>
              <a:buChar char="§"/>
              <a:defRPr/>
            </a:pPr>
            <a:r>
              <a:rPr lang="en-US" sz="1950" dirty="0">
                <a:latin typeface="Tahoma" panose="020B0604030504040204" pitchFamily="34" charset="0"/>
                <a:ea typeface="Tahoma" panose="020B0604030504040204" pitchFamily="34" charset="0"/>
                <a:cs typeface="Tahoma" panose="020B0604030504040204" pitchFamily="34" charset="0"/>
              </a:rPr>
              <a:t>ITRC MP conceptual site model </a:t>
            </a:r>
          </a:p>
          <a:p>
            <a:pPr marL="342900" lvl="1" indent="-342900" defTabSz="342900">
              <a:lnSpc>
                <a:spcPct val="160000"/>
              </a:lnSpc>
              <a:spcBef>
                <a:spcPts val="750"/>
              </a:spcBef>
              <a:buClr>
                <a:schemeClr val="accent5">
                  <a:lumMod val="75000"/>
                </a:schemeClr>
              </a:buClr>
              <a:buSzPct val="110000"/>
              <a:buFont typeface="Wingdings" panose="05000000000000000000" pitchFamily="2" charset="2"/>
              <a:buChar char="§"/>
              <a:defRPr/>
            </a:pPr>
            <a:r>
              <a:rPr lang="en-US" sz="1950" dirty="0">
                <a:latin typeface="Tahoma" panose="020B0604030504040204" pitchFamily="34" charset="0"/>
                <a:ea typeface="Tahoma" panose="020B0604030504040204" pitchFamily="34" charset="0"/>
                <a:cs typeface="Tahoma" panose="020B0604030504040204" pitchFamily="34" charset="0"/>
              </a:rPr>
              <a:t>Multifunctional tool</a:t>
            </a:r>
          </a:p>
          <a:p>
            <a:pPr marL="857250" lvl="2" indent="-171450" defTabSz="342900">
              <a:lnSpc>
                <a:spcPct val="80000"/>
              </a:lnSpc>
              <a:spcBef>
                <a:spcPts val="750"/>
              </a:spcBef>
              <a:spcAft>
                <a:spcPts val="1125"/>
              </a:spcAft>
              <a:buClr>
                <a:schemeClr val="accent5">
                  <a:lumMod val="75000"/>
                </a:schemeClr>
              </a:buClr>
              <a:buSzPct val="100000"/>
              <a:buFont typeface="Wingdings" panose="05000000000000000000" pitchFamily="2" charset="2"/>
              <a:buChar char="§"/>
              <a:defRPr/>
            </a:pPr>
            <a:r>
              <a:rPr lang="en-US" dirty="0">
                <a:latin typeface="Tahoma" panose="020B0604030504040204" pitchFamily="34" charset="0"/>
                <a:ea typeface="Tahoma" panose="020B0604030504040204" pitchFamily="34" charset="0"/>
                <a:cs typeface="Tahoma" panose="020B0604030504040204" pitchFamily="34" charset="0"/>
              </a:rPr>
              <a:t>Overview information</a:t>
            </a:r>
          </a:p>
          <a:p>
            <a:pPr marL="857250" lvl="2" indent="-171450" defTabSz="342900">
              <a:lnSpc>
                <a:spcPct val="80000"/>
              </a:lnSpc>
              <a:spcBef>
                <a:spcPts val="750"/>
              </a:spcBef>
              <a:spcAft>
                <a:spcPts val="1125"/>
              </a:spcAft>
              <a:buClr>
                <a:schemeClr val="accent5">
                  <a:lumMod val="75000"/>
                </a:schemeClr>
              </a:buClr>
              <a:buSzPct val="100000"/>
              <a:buFont typeface="Wingdings" panose="05000000000000000000" pitchFamily="2" charset="2"/>
              <a:buChar char="§"/>
              <a:defRPr/>
            </a:pPr>
            <a:r>
              <a:rPr lang="en-US" dirty="0">
                <a:latin typeface="Tahoma" panose="020B0604030504040204" pitchFamily="34" charset="0"/>
                <a:ea typeface="Tahoma" panose="020B0604030504040204" pitchFamily="34" charset="0"/>
                <a:cs typeface="Tahoma" panose="020B0604030504040204" pitchFamily="34" charset="0"/>
              </a:rPr>
              <a:t>Document navigation</a:t>
            </a:r>
          </a:p>
          <a:p>
            <a:pPr marL="857250" lvl="2" indent="-171450" defTabSz="342900">
              <a:lnSpc>
                <a:spcPct val="80000"/>
              </a:lnSpc>
              <a:spcBef>
                <a:spcPts val="750"/>
              </a:spcBef>
              <a:spcAft>
                <a:spcPts val="1125"/>
              </a:spcAft>
              <a:buClr>
                <a:srgbClr val="002060"/>
              </a:buClr>
              <a:buSzPct val="80000"/>
              <a:buFont typeface="Wingdings" panose="05000000000000000000" pitchFamily="2" charset="2"/>
              <a:buChar char="§"/>
              <a:defRPr/>
            </a:pPr>
            <a:endParaRPr lang="en-US" dirty="0">
              <a:latin typeface="Tahoma" panose="020B0604030504040204" pitchFamily="34" charset="0"/>
              <a:ea typeface="Tahoma" panose="020B0604030504040204" pitchFamily="34" charset="0"/>
              <a:cs typeface="Tahoma" panose="020B0604030504040204" pitchFamily="34" charset="0"/>
            </a:endParaRPr>
          </a:p>
          <a:p>
            <a:pPr marL="257175" indent="-257175" defTabSz="342900">
              <a:spcBef>
                <a:spcPts val="750"/>
              </a:spcBef>
              <a:buClr>
                <a:srgbClr val="002060"/>
              </a:buClr>
              <a:buSzPct val="80000"/>
              <a:buFont typeface="Wingdings 3" charset="2"/>
              <a:buChar char=""/>
              <a:defRPr/>
            </a:pPr>
            <a:endParaRPr lang="en-US" sz="2100" dirty="0">
              <a:solidFill>
                <a:srgbClr val="00334C"/>
              </a:solidFill>
              <a:latin typeface="Century Gothic" panose="020B0502020202020204"/>
              <a:ea typeface="Tahoma" panose="020B0604030504040204" pitchFamily="34" charset="0"/>
              <a:cs typeface="Tahoma" panose="020B0604030504040204" pitchFamily="34" charset="0"/>
            </a:endParaRPr>
          </a:p>
        </p:txBody>
      </p:sp>
      <p:pic>
        <p:nvPicPr>
          <p:cNvPr id="23" name="Picture 22">
            <a:extLst>
              <a:ext uri="{FF2B5EF4-FFF2-40B4-BE49-F238E27FC236}">
                <a16:creationId xmlns:a16="http://schemas.microsoft.com/office/drawing/2014/main" id="{3B04C7B9-8978-93B7-B423-AB558A768502}"/>
              </a:ext>
            </a:extLst>
          </p:cNvPr>
          <p:cNvPicPr>
            <a:picLocks noChangeAspect="1"/>
          </p:cNvPicPr>
          <p:nvPr/>
        </p:nvPicPr>
        <p:blipFill>
          <a:blip r:embed="rId4"/>
          <a:stretch>
            <a:fillRect/>
          </a:stretch>
        </p:blipFill>
        <p:spPr>
          <a:xfrm>
            <a:off x="14026" y="6222057"/>
            <a:ext cx="9144000" cy="629562"/>
          </a:xfrm>
          <a:prstGeom prst="rect">
            <a:avLst/>
          </a:prstGeom>
        </p:spPr>
      </p:pic>
      <p:sp>
        <p:nvSpPr>
          <p:cNvPr id="22" name="TextBox 21">
            <a:extLst>
              <a:ext uri="{FF2B5EF4-FFF2-40B4-BE49-F238E27FC236}">
                <a16:creationId xmlns:a16="http://schemas.microsoft.com/office/drawing/2014/main" id="{D0473BB4-6ECB-3179-F132-EF4E82168AE1}"/>
              </a:ext>
            </a:extLst>
          </p:cNvPr>
          <p:cNvSpPr txBox="1"/>
          <p:nvPr/>
        </p:nvSpPr>
        <p:spPr>
          <a:xfrm>
            <a:off x="2338086" y="6240087"/>
            <a:ext cx="680591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ITRC is a state-led coalition comprised of state &amp; federal governments, stakeholders, and industry members.  ITRC is funded through federal grants/industry membership fees. ITRC operates under a consensus-driven process to develop guidance </a:t>
            </a:r>
            <a:r>
              <a:rPr lang="en-US" sz="1200" dirty="0">
                <a:solidFill>
                  <a:prstClr val="white"/>
                </a:solidFill>
                <a:latin typeface="Calibri"/>
              </a:rPr>
              <a:t>d</a:t>
            </a:r>
            <a:r>
              <a:rPr kumimoji="0" lang="en-US" sz="1200" b="0" i="0" u="none" strike="noStrike" kern="1200" cap="none" spc="0" normalizeH="0" baseline="0" noProof="0" dirty="0" err="1">
                <a:ln>
                  <a:noFill/>
                </a:ln>
                <a:solidFill>
                  <a:prstClr val="white"/>
                </a:solidFill>
                <a:effectLst/>
                <a:uLnTx/>
                <a:uFillTx/>
                <a:latin typeface="Calibri"/>
                <a:ea typeface="+mn-ea"/>
                <a:cs typeface="+mn-cs"/>
              </a:rPr>
              <a:t>ocuments</a:t>
            </a:r>
            <a:r>
              <a:rPr kumimoji="0" lang="en-US" sz="1200" b="0" i="0" u="none" strike="noStrike" kern="1200" cap="none" spc="0" normalizeH="0" baseline="0" noProof="0" dirty="0">
                <a:ln>
                  <a:noFill/>
                </a:ln>
                <a:solidFill>
                  <a:prstClr val="white"/>
                </a:solidFill>
                <a:effectLst/>
                <a:uLnTx/>
                <a:uFillTx/>
                <a:latin typeface="Calibri"/>
                <a:ea typeface="+mn-ea"/>
                <a:cs typeface="+mn-cs"/>
              </a:rPr>
              <a:t> &amp; products. </a:t>
            </a:r>
            <a:r>
              <a:rPr kumimoji="0" lang="en-US" sz="1200" b="0" i="0" u="none" strike="noStrike" kern="1200" cap="none" spc="0" normalizeH="0" baseline="0" noProof="0" dirty="0">
                <a:ln>
                  <a:noFill/>
                </a:ln>
                <a:solidFill>
                  <a:schemeClr val="bg2">
                    <a:lumMod val="90000"/>
                  </a:schemeClr>
                </a:solidFill>
                <a:effectLst/>
                <a:uLnTx/>
                <a:uFillTx/>
                <a:latin typeface="Calibri"/>
                <a:ea typeface="+mn-ea"/>
                <a:cs typeface="+mn-cs"/>
                <a:hlinkClick r:id="rId5">
                  <a:extLst>
                    <a:ext uri="{A12FA001-AC4F-418D-AE19-62706E023703}">
                      <ahyp:hlinkClr xmlns:ahyp="http://schemas.microsoft.com/office/drawing/2018/hyperlinkcolor" val="tx"/>
                    </a:ext>
                  </a:extLst>
                </a:hlinkClick>
              </a:rPr>
              <a:t>https://itrcweb.org/guidance</a:t>
            </a:r>
            <a:endParaRPr kumimoji="0" lang="en-US" sz="1200" b="0" i="0" u="none" strike="noStrike" kern="1200" cap="none" spc="0" normalizeH="0" baseline="0" noProof="0" dirty="0">
              <a:ln>
                <a:noFill/>
              </a:ln>
              <a:solidFill>
                <a:schemeClr val="bg2">
                  <a:lumMod val="90000"/>
                </a:schemeClr>
              </a:solidFill>
              <a:effectLst/>
              <a:uLnTx/>
              <a:uFillTx/>
              <a:latin typeface="Calibri"/>
              <a:ea typeface="+mn-ea"/>
              <a:cs typeface="+mn-cs"/>
            </a:endParaRPr>
          </a:p>
        </p:txBody>
      </p:sp>
    </p:spTree>
    <p:extLst>
      <p:ext uri="{BB962C8B-B14F-4D97-AF65-F5344CB8AC3E}">
        <p14:creationId xmlns:p14="http://schemas.microsoft.com/office/powerpoint/2010/main" val="2231413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20F2114-4E10-4C13-9444-7780B1369E76}"/>
              </a:ext>
            </a:extLst>
          </p:cNvPr>
          <p:cNvSpPr>
            <a:spLocks noGrp="1"/>
          </p:cNvSpPr>
          <p:nvPr>
            <p:ph type="sldNum" sz="quarter" idx="12"/>
          </p:nvPr>
        </p:nvSpPr>
        <p:spPr/>
        <p:txBody>
          <a:bodyPr/>
          <a:lstStyle/>
          <a:p>
            <a:fld id="{FF3F51B9-B4A8-47D8-818E-EF9CB482397C}" type="slidenum">
              <a:rPr lang="en-US" smtClean="0"/>
              <a:pPr/>
              <a:t>7</a:t>
            </a:fld>
            <a:endParaRPr lang="en-US" dirty="0"/>
          </a:p>
        </p:txBody>
      </p:sp>
      <p:grpSp>
        <p:nvGrpSpPr>
          <p:cNvPr id="5" name="Group 4">
            <a:extLst>
              <a:ext uri="{FF2B5EF4-FFF2-40B4-BE49-F238E27FC236}">
                <a16:creationId xmlns:a16="http://schemas.microsoft.com/office/drawing/2014/main" id="{4970E215-ED4E-4183-BCF3-5FC30BA835E6}"/>
              </a:ext>
            </a:extLst>
          </p:cNvPr>
          <p:cNvGrpSpPr/>
          <p:nvPr/>
        </p:nvGrpSpPr>
        <p:grpSpPr>
          <a:xfrm>
            <a:off x="2568900" y="1911408"/>
            <a:ext cx="3798932" cy="3406019"/>
            <a:chOff x="0" y="0"/>
            <a:chExt cx="7622177" cy="6858000"/>
          </a:xfrm>
        </p:grpSpPr>
        <p:pic>
          <p:nvPicPr>
            <p:cNvPr id="6" name="Picture 5">
              <a:extLst>
                <a:ext uri="{FF2B5EF4-FFF2-40B4-BE49-F238E27FC236}">
                  <a16:creationId xmlns:a16="http://schemas.microsoft.com/office/drawing/2014/main" id="{EF02D891-EF2F-4AF0-BE2D-EC6EEB91494A}"/>
                </a:ext>
              </a:extLst>
            </p:cNvPr>
            <p:cNvPicPr>
              <a:picLocks noChangeAspect="1"/>
            </p:cNvPicPr>
            <p:nvPr/>
          </p:nvPicPr>
          <p:blipFill>
            <a:blip r:embed="rId3"/>
            <a:stretch>
              <a:fillRect/>
            </a:stretch>
          </p:blipFill>
          <p:spPr>
            <a:xfrm>
              <a:off x="0" y="0"/>
              <a:ext cx="7622177"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Oval 6">
              <a:extLst>
                <a:ext uri="{FF2B5EF4-FFF2-40B4-BE49-F238E27FC236}">
                  <a16:creationId xmlns:a16="http://schemas.microsoft.com/office/drawing/2014/main" id="{0C75434E-C826-4497-BCA6-E2322B471C0D}"/>
                </a:ext>
              </a:extLst>
            </p:cNvPr>
            <p:cNvSpPr/>
            <p:nvPr/>
          </p:nvSpPr>
          <p:spPr>
            <a:xfrm>
              <a:off x="1047564" y="985421"/>
              <a:ext cx="91440" cy="9144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Oval 7">
              <a:extLst>
                <a:ext uri="{FF2B5EF4-FFF2-40B4-BE49-F238E27FC236}">
                  <a16:creationId xmlns:a16="http://schemas.microsoft.com/office/drawing/2014/main" id="{5D73F46C-6EE6-4EC6-8B64-50D0ABFF0AE9}"/>
                </a:ext>
              </a:extLst>
            </p:cNvPr>
            <p:cNvSpPr/>
            <p:nvPr/>
          </p:nvSpPr>
          <p:spPr>
            <a:xfrm>
              <a:off x="6837286" y="614039"/>
              <a:ext cx="91440" cy="9144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Oval 8">
              <a:extLst>
                <a:ext uri="{FF2B5EF4-FFF2-40B4-BE49-F238E27FC236}">
                  <a16:creationId xmlns:a16="http://schemas.microsoft.com/office/drawing/2014/main" id="{0FCD5DB6-C677-4D8D-B182-763C63F9F298}"/>
                </a:ext>
              </a:extLst>
            </p:cNvPr>
            <p:cNvSpPr/>
            <p:nvPr/>
          </p:nvSpPr>
          <p:spPr>
            <a:xfrm>
              <a:off x="3553052" y="3298573"/>
              <a:ext cx="91441" cy="9143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Oval 9">
              <a:extLst>
                <a:ext uri="{FF2B5EF4-FFF2-40B4-BE49-F238E27FC236}">
                  <a16:creationId xmlns:a16="http://schemas.microsoft.com/office/drawing/2014/main" id="{39DBE7C1-10D1-4E15-9936-E71132A44B87}"/>
                </a:ext>
              </a:extLst>
            </p:cNvPr>
            <p:cNvSpPr/>
            <p:nvPr/>
          </p:nvSpPr>
          <p:spPr>
            <a:xfrm>
              <a:off x="4833891" y="2809783"/>
              <a:ext cx="91440" cy="9144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Oval 10">
              <a:extLst>
                <a:ext uri="{FF2B5EF4-FFF2-40B4-BE49-F238E27FC236}">
                  <a16:creationId xmlns:a16="http://schemas.microsoft.com/office/drawing/2014/main" id="{CDFBFF77-B0FE-4FF9-B3AC-2F86E5E6CB19}"/>
                </a:ext>
              </a:extLst>
            </p:cNvPr>
            <p:cNvSpPr/>
            <p:nvPr/>
          </p:nvSpPr>
          <p:spPr>
            <a:xfrm>
              <a:off x="5847425" y="5252621"/>
              <a:ext cx="91440" cy="9144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Oval 11">
              <a:extLst>
                <a:ext uri="{FF2B5EF4-FFF2-40B4-BE49-F238E27FC236}">
                  <a16:creationId xmlns:a16="http://schemas.microsoft.com/office/drawing/2014/main" id="{EE42E64E-0548-4585-9D57-F27381C2443B}"/>
                </a:ext>
              </a:extLst>
            </p:cNvPr>
            <p:cNvSpPr/>
            <p:nvPr/>
          </p:nvSpPr>
          <p:spPr>
            <a:xfrm>
              <a:off x="5183080" y="6239523"/>
              <a:ext cx="91440" cy="9144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Oval 12">
              <a:extLst>
                <a:ext uri="{FF2B5EF4-FFF2-40B4-BE49-F238E27FC236}">
                  <a16:creationId xmlns:a16="http://schemas.microsoft.com/office/drawing/2014/main" id="{848AD8F7-981C-4BD0-A0DD-265CBC2B825D}"/>
                </a:ext>
              </a:extLst>
            </p:cNvPr>
            <p:cNvSpPr/>
            <p:nvPr/>
          </p:nvSpPr>
          <p:spPr>
            <a:xfrm>
              <a:off x="1439958" y="1892423"/>
              <a:ext cx="91440" cy="9144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Oval 13">
              <a:extLst>
                <a:ext uri="{FF2B5EF4-FFF2-40B4-BE49-F238E27FC236}">
                  <a16:creationId xmlns:a16="http://schemas.microsoft.com/office/drawing/2014/main" id="{0315855F-F403-4ACD-9D38-6E6C0C2A25DF}"/>
                </a:ext>
              </a:extLst>
            </p:cNvPr>
            <p:cNvSpPr/>
            <p:nvPr/>
          </p:nvSpPr>
          <p:spPr>
            <a:xfrm>
              <a:off x="1245981" y="3238376"/>
              <a:ext cx="91440" cy="9144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Oval 14">
              <a:extLst>
                <a:ext uri="{FF2B5EF4-FFF2-40B4-BE49-F238E27FC236}">
                  <a16:creationId xmlns:a16="http://schemas.microsoft.com/office/drawing/2014/main" id="{E287F100-6609-410E-A07E-B2307F850C28}"/>
                </a:ext>
              </a:extLst>
            </p:cNvPr>
            <p:cNvSpPr/>
            <p:nvPr/>
          </p:nvSpPr>
          <p:spPr>
            <a:xfrm>
              <a:off x="2286000" y="6041255"/>
              <a:ext cx="91440" cy="9144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Oval 15">
              <a:extLst>
                <a:ext uri="{FF2B5EF4-FFF2-40B4-BE49-F238E27FC236}">
                  <a16:creationId xmlns:a16="http://schemas.microsoft.com/office/drawing/2014/main" id="{F37D34BD-80CF-4EE6-8F40-C15333EF713D}"/>
                </a:ext>
              </a:extLst>
            </p:cNvPr>
            <p:cNvSpPr/>
            <p:nvPr/>
          </p:nvSpPr>
          <p:spPr>
            <a:xfrm>
              <a:off x="7349230" y="2901223"/>
              <a:ext cx="91440" cy="9144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Oval 16">
              <a:extLst>
                <a:ext uri="{FF2B5EF4-FFF2-40B4-BE49-F238E27FC236}">
                  <a16:creationId xmlns:a16="http://schemas.microsoft.com/office/drawing/2014/main" id="{D86E9558-734C-4BD5-8C73-206DEEA7DEA4}"/>
                </a:ext>
              </a:extLst>
            </p:cNvPr>
            <p:cNvSpPr/>
            <p:nvPr/>
          </p:nvSpPr>
          <p:spPr>
            <a:xfrm>
              <a:off x="6489577" y="3142695"/>
              <a:ext cx="91440" cy="9144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Oval 17">
              <a:extLst>
                <a:ext uri="{FF2B5EF4-FFF2-40B4-BE49-F238E27FC236}">
                  <a16:creationId xmlns:a16="http://schemas.microsoft.com/office/drawing/2014/main" id="{09DAC36E-5228-46CE-BD06-4F0EC3B843DC}"/>
                </a:ext>
              </a:extLst>
            </p:cNvPr>
            <p:cNvSpPr/>
            <p:nvPr/>
          </p:nvSpPr>
          <p:spPr>
            <a:xfrm>
              <a:off x="5137360" y="3952042"/>
              <a:ext cx="91440" cy="9144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Oval 18">
              <a:extLst>
                <a:ext uri="{FF2B5EF4-FFF2-40B4-BE49-F238E27FC236}">
                  <a16:creationId xmlns:a16="http://schemas.microsoft.com/office/drawing/2014/main" id="{B10AB008-95EC-4384-A44F-C5B928D454C0}"/>
                </a:ext>
              </a:extLst>
            </p:cNvPr>
            <p:cNvSpPr/>
            <p:nvPr/>
          </p:nvSpPr>
          <p:spPr>
            <a:xfrm>
              <a:off x="4755619" y="3313985"/>
              <a:ext cx="91440" cy="9144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Oval 19">
              <a:extLst>
                <a:ext uri="{FF2B5EF4-FFF2-40B4-BE49-F238E27FC236}">
                  <a16:creationId xmlns:a16="http://schemas.microsoft.com/office/drawing/2014/main" id="{D64B7E3F-FC71-479D-91C4-F5B9382BED53}"/>
                </a:ext>
              </a:extLst>
            </p:cNvPr>
            <p:cNvSpPr/>
            <p:nvPr/>
          </p:nvSpPr>
          <p:spPr>
            <a:xfrm>
              <a:off x="3765368" y="5733865"/>
              <a:ext cx="91440" cy="9144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Oval 20">
              <a:extLst>
                <a:ext uri="{FF2B5EF4-FFF2-40B4-BE49-F238E27FC236}">
                  <a16:creationId xmlns:a16="http://schemas.microsoft.com/office/drawing/2014/main" id="{CA002DBC-3989-4A81-8AAF-74336A255907}"/>
                </a:ext>
              </a:extLst>
            </p:cNvPr>
            <p:cNvSpPr/>
            <p:nvPr/>
          </p:nvSpPr>
          <p:spPr>
            <a:xfrm>
              <a:off x="3852665" y="4792610"/>
              <a:ext cx="91440" cy="9144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7" name="Oval 26">
            <a:extLst>
              <a:ext uri="{FF2B5EF4-FFF2-40B4-BE49-F238E27FC236}">
                <a16:creationId xmlns:a16="http://schemas.microsoft.com/office/drawing/2014/main" id="{7FA90C0D-45D9-49EA-96A3-2FA93E3A7140}"/>
              </a:ext>
            </a:extLst>
          </p:cNvPr>
          <p:cNvSpPr/>
          <p:nvPr/>
        </p:nvSpPr>
        <p:spPr>
          <a:xfrm>
            <a:off x="5604700" y="2753937"/>
            <a:ext cx="45575" cy="4541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TextBox 23">
            <a:extLst>
              <a:ext uri="{FF2B5EF4-FFF2-40B4-BE49-F238E27FC236}">
                <a16:creationId xmlns:a16="http://schemas.microsoft.com/office/drawing/2014/main" id="{105616D3-FF64-8661-5782-72348BCF3C13}"/>
              </a:ext>
            </a:extLst>
          </p:cNvPr>
          <p:cNvSpPr txBox="1"/>
          <p:nvPr/>
        </p:nvSpPr>
        <p:spPr>
          <a:xfrm>
            <a:off x="7099805" y="3037778"/>
            <a:ext cx="1511771" cy="646331"/>
          </a:xfrm>
          <a:prstGeom prst="rect">
            <a:avLst/>
          </a:prstGeom>
          <a:noFill/>
          <a:ln>
            <a:solidFill>
              <a:sysClr val="windowText" lastClr="000000"/>
            </a:solidFill>
          </a:ln>
        </p:spPr>
        <p:txBody>
          <a:bodyPr wrap="square" rtlCol="0">
            <a:spAutoFit/>
          </a:bodyPr>
          <a:lstStyle/>
          <a:p>
            <a:pPr defTabSz="685800">
              <a:defRPr/>
            </a:pPr>
            <a:r>
              <a:rPr lang="en-US" kern="0" dirty="0">
                <a:latin typeface="Arial" panose="020B0604020202020204" pitchFamily="34" charset="0"/>
                <a:cs typeface="Arial" panose="020B0604020202020204" pitchFamily="34" charset="0"/>
              </a:rPr>
              <a:t>Stormwater outfalls</a:t>
            </a:r>
          </a:p>
        </p:txBody>
      </p:sp>
      <p:cxnSp>
        <p:nvCxnSpPr>
          <p:cNvPr id="34" name="Straight Arrow Connector 33">
            <a:extLst>
              <a:ext uri="{FF2B5EF4-FFF2-40B4-BE49-F238E27FC236}">
                <a16:creationId xmlns:a16="http://schemas.microsoft.com/office/drawing/2014/main" id="{DDC1E611-74E0-1E0D-FEE6-A129CBC55FD5}"/>
              </a:ext>
            </a:extLst>
          </p:cNvPr>
          <p:cNvCxnSpPr>
            <a:cxnSpLocks/>
            <a:stCxn id="19" idx="7"/>
          </p:cNvCxnSpPr>
          <p:nvPr/>
        </p:nvCxnSpPr>
        <p:spPr>
          <a:xfrm flipV="1">
            <a:off x="4978025" y="3122289"/>
            <a:ext cx="2147660" cy="4416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2C9D9220-C258-33DC-6096-C52CF72194F0}"/>
              </a:ext>
            </a:extLst>
          </p:cNvPr>
          <p:cNvSpPr txBox="1"/>
          <p:nvPr/>
        </p:nvSpPr>
        <p:spPr>
          <a:xfrm>
            <a:off x="629511" y="4760246"/>
            <a:ext cx="1511771" cy="646331"/>
          </a:xfrm>
          <a:prstGeom prst="rect">
            <a:avLst/>
          </a:prstGeom>
          <a:noFill/>
          <a:ln>
            <a:solidFill>
              <a:sysClr val="windowText" lastClr="000000"/>
            </a:solidFill>
          </a:ln>
        </p:spPr>
        <p:txBody>
          <a:bodyPr wrap="square" rtlCol="0">
            <a:spAutoFit/>
          </a:bodyPr>
          <a:lstStyle/>
          <a:p>
            <a:pPr defTabSz="685800">
              <a:defRPr/>
            </a:pPr>
            <a:r>
              <a:rPr lang="en-US" kern="0" dirty="0">
                <a:latin typeface="Arial" panose="020B0604020202020204" pitchFamily="34" charset="0"/>
                <a:cs typeface="Arial" panose="020B0604020202020204" pitchFamily="34" charset="0"/>
              </a:rPr>
              <a:t>Wastewater outfalls</a:t>
            </a:r>
          </a:p>
        </p:txBody>
      </p:sp>
      <p:cxnSp>
        <p:nvCxnSpPr>
          <p:cNvPr id="39" name="Straight Arrow Connector 38">
            <a:extLst>
              <a:ext uri="{FF2B5EF4-FFF2-40B4-BE49-F238E27FC236}">
                <a16:creationId xmlns:a16="http://schemas.microsoft.com/office/drawing/2014/main" id="{DFC7A870-AA7D-8B6C-1C1E-7303037D192A}"/>
              </a:ext>
            </a:extLst>
          </p:cNvPr>
          <p:cNvCxnSpPr>
            <a:stCxn id="15" idx="0"/>
            <a:endCxn id="35" idx="3"/>
          </p:cNvCxnSpPr>
          <p:nvPr/>
        </p:nvCxnSpPr>
        <p:spPr>
          <a:xfrm flipH="1">
            <a:off x="2141282" y="4911791"/>
            <a:ext cx="1589759" cy="1716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0" name="TextBox 39">
            <a:extLst>
              <a:ext uri="{FF2B5EF4-FFF2-40B4-BE49-F238E27FC236}">
                <a16:creationId xmlns:a16="http://schemas.microsoft.com/office/drawing/2014/main" id="{B4A9E446-0C3C-9A0B-622D-51F34FFBC700}"/>
              </a:ext>
            </a:extLst>
          </p:cNvPr>
          <p:cNvSpPr txBox="1"/>
          <p:nvPr/>
        </p:nvSpPr>
        <p:spPr>
          <a:xfrm>
            <a:off x="7205842" y="4421572"/>
            <a:ext cx="1700033" cy="646331"/>
          </a:xfrm>
          <a:prstGeom prst="rect">
            <a:avLst/>
          </a:prstGeom>
          <a:noFill/>
          <a:ln>
            <a:solidFill>
              <a:sysClr val="windowText" lastClr="000000"/>
            </a:solidFill>
          </a:ln>
        </p:spPr>
        <p:txBody>
          <a:bodyPr wrap="square" rtlCol="0">
            <a:spAutoFit/>
          </a:bodyPr>
          <a:lstStyle/>
          <a:p>
            <a:pPr defTabSz="685800">
              <a:defRPr/>
            </a:pPr>
            <a:r>
              <a:rPr lang="en-US" kern="0" dirty="0">
                <a:latin typeface="Arial" panose="020B0604020202020204" pitchFamily="34" charset="0"/>
                <a:cs typeface="Arial" panose="020B0604020202020204" pitchFamily="34" charset="0"/>
              </a:rPr>
              <a:t>Industrial</a:t>
            </a:r>
            <a:r>
              <a:rPr lang="en-US" sz="1050" kern="0" dirty="0">
                <a:latin typeface="Arial" panose="020B0604020202020204" pitchFamily="34" charset="0"/>
                <a:cs typeface="Arial" panose="020B0604020202020204" pitchFamily="34" charset="0"/>
              </a:rPr>
              <a:t> </a:t>
            </a:r>
            <a:r>
              <a:rPr lang="en-US" kern="0" dirty="0">
                <a:latin typeface="Arial" panose="020B0604020202020204" pitchFamily="34" charset="0"/>
                <a:cs typeface="Arial" panose="020B0604020202020204" pitchFamily="34" charset="0"/>
              </a:rPr>
              <a:t>smokestacks</a:t>
            </a:r>
          </a:p>
        </p:txBody>
      </p:sp>
      <p:cxnSp>
        <p:nvCxnSpPr>
          <p:cNvPr id="42" name="Straight Arrow Connector 41">
            <a:extLst>
              <a:ext uri="{FF2B5EF4-FFF2-40B4-BE49-F238E27FC236}">
                <a16:creationId xmlns:a16="http://schemas.microsoft.com/office/drawing/2014/main" id="{3FEAED55-9BAB-1C53-10EF-6171DC8BCB69}"/>
              </a:ext>
            </a:extLst>
          </p:cNvPr>
          <p:cNvCxnSpPr>
            <a:cxnSpLocks/>
            <a:stCxn id="9" idx="5"/>
            <a:endCxn id="40" idx="1"/>
          </p:cNvCxnSpPr>
          <p:nvPr/>
        </p:nvCxnSpPr>
        <p:spPr>
          <a:xfrm>
            <a:off x="4378660" y="3588403"/>
            <a:ext cx="2827182" cy="11563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1" name="TextBox 50">
            <a:extLst>
              <a:ext uri="{FF2B5EF4-FFF2-40B4-BE49-F238E27FC236}">
                <a16:creationId xmlns:a16="http://schemas.microsoft.com/office/drawing/2014/main" id="{296D59FB-9323-EA8D-83A5-1604CEBAF011}"/>
              </a:ext>
            </a:extLst>
          </p:cNvPr>
          <p:cNvSpPr txBox="1"/>
          <p:nvPr/>
        </p:nvSpPr>
        <p:spPr>
          <a:xfrm>
            <a:off x="140336" y="2137090"/>
            <a:ext cx="1697246" cy="1477328"/>
          </a:xfrm>
          <a:prstGeom prst="rect">
            <a:avLst/>
          </a:prstGeom>
          <a:noFill/>
          <a:ln>
            <a:solidFill>
              <a:sysClr val="windowText" lastClr="000000"/>
            </a:solidFill>
          </a:ln>
        </p:spPr>
        <p:txBody>
          <a:bodyPr wrap="square" rtlCol="0">
            <a:spAutoFit/>
          </a:bodyPr>
          <a:lstStyle/>
          <a:p>
            <a:pPr defTabSz="685800">
              <a:defRPr/>
            </a:pPr>
            <a:r>
              <a:rPr lang="en-US" kern="0" dirty="0">
                <a:latin typeface="Arial" panose="020B0604020202020204" pitchFamily="34" charset="0"/>
                <a:cs typeface="Arial" panose="020B0604020202020204" pitchFamily="34" charset="0"/>
              </a:rPr>
              <a:t>Marine point sources:</a:t>
            </a:r>
          </a:p>
          <a:p>
            <a:pPr defTabSz="685800">
              <a:defRPr/>
            </a:pPr>
            <a:r>
              <a:rPr lang="en-US" kern="0" dirty="0">
                <a:latin typeface="Arial" panose="020B0604020202020204" pitchFamily="34" charset="0"/>
                <a:cs typeface="Arial" panose="020B0604020202020204" pitchFamily="34" charset="0"/>
              </a:rPr>
              <a:t>Materials lost or discarded from vessels</a:t>
            </a:r>
          </a:p>
        </p:txBody>
      </p:sp>
      <p:cxnSp>
        <p:nvCxnSpPr>
          <p:cNvPr id="53" name="Straight Arrow Connector 52">
            <a:extLst>
              <a:ext uri="{FF2B5EF4-FFF2-40B4-BE49-F238E27FC236}">
                <a16:creationId xmlns:a16="http://schemas.microsoft.com/office/drawing/2014/main" id="{1926AE4A-CA0C-1505-B6C0-F8E0DD5C1F9D}"/>
              </a:ext>
            </a:extLst>
          </p:cNvPr>
          <p:cNvCxnSpPr>
            <a:stCxn id="13" idx="0"/>
          </p:cNvCxnSpPr>
          <p:nvPr/>
        </p:nvCxnSpPr>
        <p:spPr>
          <a:xfrm flipH="1">
            <a:off x="1868748" y="2851278"/>
            <a:ext cx="1440622" cy="227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 name="Picture 1">
            <a:extLst>
              <a:ext uri="{FF2B5EF4-FFF2-40B4-BE49-F238E27FC236}">
                <a16:creationId xmlns:a16="http://schemas.microsoft.com/office/drawing/2014/main" id="{327053B3-9C9C-9364-8044-CFF5C326F53C}"/>
              </a:ext>
            </a:extLst>
          </p:cNvPr>
          <p:cNvPicPr>
            <a:picLocks noChangeAspect="1"/>
          </p:cNvPicPr>
          <p:nvPr/>
        </p:nvPicPr>
        <p:blipFill>
          <a:blip r:embed="rId4"/>
          <a:stretch>
            <a:fillRect/>
          </a:stretch>
        </p:blipFill>
        <p:spPr>
          <a:xfrm>
            <a:off x="14026" y="6222057"/>
            <a:ext cx="9144000" cy="629562"/>
          </a:xfrm>
          <a:prstGeom prst="rect">
            <a:avLst/>
          </a:prstGeom>
        </p:spPr>
      </p:pic>
      <p:sp>
        <p:nvSpPr>
          <p:cNvPr id="23" name="Title 22">
            <a:extLst>
              <a:ext uri="{FF2B5EF4-FFF2-40B4-BE49-F238E27FC236}">
                <a16:creationId xmlns:a16="http://schemas.microsoft.com/office/drawing/2014/main" id="{5DFE0145-22B4-75B3-2FB1-F46EF5FC201F}"/>
              </a:ext>
            </a:extLst>
          </p:cNvPr>
          <p:cNvSpPr>
            <a:spLocks noGrp="1"/>
          </p:cNvSpPr>
          <p:nvPr>
            <p:ph type="title"/>
          </p:nvPr>
        </p:nvSpPr>
        <p:spPr/>
        <p:txBody>
          <a:bodyPr>
            <a:normAutofit/>
          </a:bodyPr>
          <a:lstStyle/>
          <a:p>
            <a:pPr algn="ctr"/>
            <a:r>
              <a:rPr lang="en-US" sz="4000" dirty="0"/>
              <a:t>Conceptual Site Model - Point Sources</a:t>
            </a:r>
          </a:p>
        </p:txBody>
      </p:sp>
      <p:sp>
        <p:nvSpPr>
          <p:cNvPr id="3" name="TextBox 2">
            <a:extLst>
              <a:ext uri="{FF2B5EF4-FFF2-40B4-BE49-F238E27FC236}">
                <a16:creationId xmlns:a16="http://schemas.microsoft.com/office/drawing/2014/main" id="{2749799A-FB92-8290-FC49-D9615226EAC0}"/>
              </a:ext>
            </a:extLst>
          </p:cNvPr>
          <p:cNvSpPr txBox="1"/>
          <p:nvPr/>
        </p:nvSpPr>
        <p:spPr>
          <a:xfrm>
            <a:off x="2338086" y="6240087"/>
            <a:ext cx="680591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ITRC is a state-led coalition comprised of state &amp; federal governments, stakeholders, and industry members.  ITRC is funded through federal grants/industry membership fees. ITRC operates under a consensus-driven process to develop guidance </a:t>
            </a:r>
            <a:r>
              <a:rPr lang="en-US" sz="1200" dirty="0">
                <a:solidFill>
                  <a:prstClr val="white"/>
                </a:solidFill>
                <a:latin typeface="Calibri"/>
              </a:rPr>
              <a:t>d</a:t>
            </a:r>
            <a:r>
              <a:rPr kumimoji="0" lang="en-US" sz="1200" b="0" i="0" u="none" strike="noStrike" kern="1200" cap="none" spc="0" normalizeH="0" baseline="0" noProof="0" dirty="0" err="1">
                <a:ln>
                  <a:noFill/>
                </a:ln>
                <a:solidFill>
                  <a:prstClr val="white"/>
                </a:solidFill>
                <a:effectLst/>
                <a:uLnTx/>
                <a:uFillTx/>
                <a:latin typeface="Calibri"/>
                <a:ea typeface="+mn-ea"/>
                <a:cs typeface="+mn-cs"/>
              </a:rPr>
              <a:t>ocuments</a:t>
            </a:r>
            <a:r>
              <a:rPr kumimoji="0" lang="en-US" sz="1200" b="0" i="0" u="none" strike="noStrike" kern="1200" cap="none" spc="0" normalizeH="0" baseline="0" noProof="0" dirty="0">
                <a:ln>
                  <a:noFill/>
                </a:ln>
                <a:solidFill>
                  <a:prstClr val="white"/>
                </a:solidFill>
                <a:effectLst/>
                <a:uLnTx/>
                <a:uFillTx/>
                <a:latin typeface="Calibri"/>
                <a:ea typeface="+mn-ea"/>
                <a:cs typeface="+mn-cs"/>
              </a:rPr>
              <a:t> &amp; products. </a:t>
            </a:r>
            <a:r>
              <a:rPr kumimoji="0" lang="en-US" sz="1200" b="0" i="0" u="none" strike="noStrike" kern="1200" cap="none" spc="0" normalizeH="0" baseline="0" noProof="0" dirty="0">
                <a:ln>
                  <a:noFill/>
                </a:ln>
                <a:solidFill>
                  <a:schemeClr val="bg2">
                    <a:lumMod val="90000"/>
                  </a:schemeClr>
                </a:solidFill>
                <a:effectLst/>
                <a:uLnTx/>
                <a:uFillTx/>
                <a:latin typeface="Calibri"/>
                <a:ea typeface="+mn-ea"/>
                <a:cs typeface="+mn-cs"/>
                <a:hlinkClick r:id="rId5">
                  <a:extLst>
                    <a:ext uri="{A12FA001-AC4F-418D-AE19-62706E023703}">
                      <ahyp:hlinkClr xmlns:ahyp="http://schemas.microsoft.com/office/drawing/2018/hyperlinkcolor" val="tx"/>
                    </a:ext>
                  </a:extLst>
                </a:hlinkClick>
              </a:rPr>
              <a:t>https://itrcweb.org/guidance</a:t>
            </a:r>
            <a:endParaRPr kumimoji="0" lang="en-US" sz="1200" b="0" i="0" u="none" strike="noStrike" kern="1200" cap="none" spc="0" normalizeH="0" baseline="0" noProof="0" dirty="0">
              <a:ln>
                <a:noFill/>
              </a:ln>
              <a:solidFill>
                <a:schemeClr val="bg2">
                  <a:lumMod val="90000"/>
                </a:schemeClr>
              </a:solidFill>
              <a:effectLst/>
              <a:uLnTx/>
              <a:uFillTx/>
              <a:latin typeface="Calibri"/>
              <a:ea typeface="+mn-ea"/>
              <a:cs typeface="+mn-cs"/>
            </a:endParaRPr>
          </a:p>
        </p:txBody>
      </p:sp>
    </p:spTree>
    <p:extLst>
      <p:ext uri="{BB962C8B-B14F-4D97-AF65-F5344CB8AC3E}">
        <p14:creationId xmlns:p14="http://schemas.microsoft.com/office/powerpoint/2010/main" val="207884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20F2114-4E10-4C13-9444-7780B1369E76}"/>
              </a:ext>
            </a:extLst>
          </p:cNvPr>
          <p:cNvSpPr>
            <a:spLocks noGrp="1"/>
          </p:cNvSpPr>
          <p:nvPr>
            <p:ph type="sldNum" sz="quarter" idx="12"/>
          </p:nvPr>
        </p:nvSpPr>
        <p:spPr/>
        <p:txBody>
          <a:bodyPr/>
          <a:lstStyle/>
          <a:p>
            <a:fld id="{FF3F51B9-B4A8-47D8-818E-EF9CB482397C}" type="slidenum">
              <a:rPr lang="en-US" smtClean="0"/>
              <a:pPr/>
              <a:t>8</a:t>
            </a:fld>
            <a:endParaRPr lang="en-US" dirty="0"/>
          </a:p>
        </p:txBody>
      </p:sp>
      <p:pic>
        <p:nvPicPr>
          <p:cNvPr id="2" name="Picture 1">
            <a:extLst>
              <a:ext uri="{FF2B5EF4-FFF2-40B4-BE49-F238E27FC236}">
                <a16:creationId xmlns:a16="http://schemas.microsoft.com/office/drawing/2014/main" id="{327053B3-9C9C-9364-8044-CFF5C326F53C}"/>
              </a:ext>
            </a:extLst>
          </p:cNvPr>
          <p:cNvPicPr>
            <a:picLocks noChangeAspect="1"/>
          </p:cNvPicPr>
          <p:nvPr/>
        </p:nvPicPr>
        <p:blipFill>
          <a:blip r:embed="rId3"/>
          <a:stretch>
            <a:fillRect/>
          </a:stretch>
        </p:blipFill>
        <p:spPr>
          <a:xfrm>
            <a:off x="14026" y="6222057"/>
            <a:ext cx="9144000" cy="629562"/>
          </a:xfrm>
          <a:prstGeom prst="rect">
            <a:avLst/>
          </a:prstGeom>
        </p:spPr>
      </p:pic>
      <p:sp>
        <p:nvSpPr>
          <p:cNvPr id="23" name="Title 22">
            <a:extLst>
              <a:ext uri="{FF2B5EF4-FFF2-40B4-BE49-F238E27FC236}">
                <a16:creationId xmlns:a16="http://schemas.microsoft.com/office/drawing/2014/main" id="{5DFE0145-22B4-75B3-2FB1-F46EF5FC201F}"/>
              </a:ext>
            </a:extLst>
          </p:cNvPr>
          <p:cNvSpPr>
            <a:spLocks noGrp="1"/>
          </p:cNvSpPr>
          <p:nvPr>
            <p:ph type="title"/>
          </p:nvPr>
        </p:nvSpPr>
        <p:spPr>
          <a:xfrm>
            <a:off x="146473" y="228600"/>
            <a:ext cx="8746853" cy="838200"/>
          </a:xfrm>
        </p:spPr>
        <p:txBody>
          <a:bodyPr>
            <a:normAutofit fontScale="90000"/>
          </a:bodyPr>
          <a:lstStyle/>
          <a:p>
            <a:pPr algn="ctr"/>
            <a:r>
              <a:rPr lang="en-US" sz="4000" dirty="0"/>
              <a:t>Conceptual Site Model - Nonpoint Sources</a:t>
            </a:r>
          </a:p>
        </p:txBody>
      </p:sp>
      <p:grpSp>
        <p:nvGrpSpPr>
          <p:cNvPr id="22" name="Group 21">
            <a:extLst>
              <a:ext uri="{FF2B5EF4-FFF2-40B4-BE49-F238E27FC236}">
                <a16:creationId xmlns:a16="http://schemas.microsoft.com/office/drawing/2014/main" id="{221D40A4-2A18-FD4C-FF59-937E6B85DDCD}"/>
              </a:ext>
            </a:extLst>
          </p:cNvPr>
          <p:cNvGrpSpPr/>
          <p:nvPr/>
        </p:nvGrpSpPr>
        <p:grpSpPr>
          <a:xfrm>
            <a:off x="2543020" y="1930772"/>
            <a:ext cx="3798932" cy="3406019"/>
            <a:chOff x="0" y="0"/>
            <a:chExt cx="7622177" cy="6858000"/>
          </a:xfrm>
        </p:grpSpPr>
        <p:pic>
          <p:nvPicPr>
            <p:cNvPr id="25" name="Picture 24">
              <a:extLst>
                <a:ext uri="{FF2B5EF4-FFF2-40B4-BE49-F238E27FC236}">
                  <a16:creationId xmlns:a16="http://schemas.microsoft.com/office/drawing/2014/main" id="{7E2BCDBB-741F-1A74-75E7-CA91A6B465B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7622177"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6" name="Oval 25">
              <a:extLst>
                <a:ext uri="{FF2B5EF4-FFF2-40B4-BE49-F238E27FC236}">
                  <a16:creationId xmlns:a16="http://schemas.microsoft.com/office/drawing/2014/main" id="{366314A3-C2AA-A4E4-754F-26D4A7E8EC05}"/>
                </a:ext>
              </a:extLst>
            </p:cNvPr>
            <p:cNvSpPr/>
            <p:nvPr/>
          </p:nvSpPr>
          <p:spPr>
            <a:xfrm>
              <a:off x="1047564" y="985421"/>
              <a:ext cx="91440" cy="91440"/>
            </a:xfrm>
            <a:prstGeom prst="ellipse">
              <a:avLst/>
            </a:prstGeom>
            <a:solidFill>
              <a:srgbClr val="FF0000"/>
            </a:solidFill>
            <a:ln w="19050" cap="rnd" cmpd="sng" algn="ctr">
              <a:solidFill>
                <a:sysClr val="windowText" lastClr="000000"/>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entury Gothic" panose="020B0502020202020204"/>
                <a:ea typeface="+mn-ea"/>
                <a:cs typeface="+mn-cs"/>
              </a:endParaRPr>
            </a:p>
          </p:txBody>
        </p:sp>
        <p:sp>
          <p:nvSpPr>
            <p:cNvPr id="28" name="Oval 27">
              <a:extLst>
                <a:ext uri="{FF2B5EF4-FFF2-40B4-BE49-F238E27FC236}">
                  <a16:creationId xmlns:a16="http://schemas.microsoft.com/office/drawing/2014/main" id="{AA2AFE69-46B0-E526-B06E-FA512810DA51}"/>
                </a:ext>
              </a:extLst>
            </p:cNvPr>
            <p:cNvSpPr/>
            <p:nvPr/>
          </p:nvSpPr>
          <p:spPr>
            <a:xfrm>
              <a:off x="6837286" y="614039"/>
              <a:ext cx="91440" cy="91440"/>
            </a:xfrm>
            <a:prstGeom prst="ellipse">
              <a:avLst/>
            </a:prstGeom>
            <a:solidFill>
              <a:srgbClr val="FF0000"/>
            </a:solidFill>
            <a:ln w="19050" cap="rnd" cmpd="sng" algn="ctr">
              <a:solidFill>
                <a:sysClr val="windowText" lastClr="000000"/>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entury Gothic" panose="020B0502020202020204"/>
                <a:ea typeface="+mn-ea"/>
                <a:cs typeface="+mn-cs"/>
              </a:endParaRPr>
            </a:p>
          </p:txBody>
        </p:sp>
        <p:sp>
          <p:nvSpPr>
            <p:cNvPr id="29" name="Oval 28">
              <a:extLst>
                <a:ext uri="{FF2B5EF4-FFF2-40B4-BE49-F238E27FC236}">
                  <a16:creationId xmlns:a16="http://schemas.microsoft.com/office/drawing/2014/main" id="{20E168A8-0817-2ABC-4559-EA0DEC561BFE}"/>
                </a:ext>
              </a:extLst>
            </p:cNvPr>
            <p:cNvSpPr/>
            <p:nvPr/>
          </p:nvSpPr>
          <p:spPr>
            <a:xfrm>
              <a:off x="2865052" y="3149652"/>
              <a:ext cx="91440" cy="91440"/>
            </a:xfrm>
            <a:prstGeom prst="ellipse">
              <a:avLst/>
            </a:prstGeom>
            <a:solidFill>
              <a:srgbClr val="FF0000"/>
            </a:solidFill>
            <a:ln w="19050" cap="rnd" cmpd="sng" algn="ctr">
              <a:solidFill>
                <a:sysClr val="windowText" lastClr="000000"/>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entury Gothic" panose="020B0502020202020204"/>
                <a:ea typeface="+mn-ea"/>
                <a:cs typeface="+mn-cs"/>
              </a:endParaRPr>
            </a:p>
          </p:txBody>
        </p:sp>
        <p:sp>
          <p:nvSpPr>
            <p:cNvPr id="30" name="Oval 29">
              <a:extLst>
                <a:ext uri="{FF2B5EF4-FFF2-40B4-BE49-F238E27FC236}">
                  <a16:creationId xmlns:a16="http://schemas.microsoft.com/office/drawing/2014/main" id="{D84BB8B1-9972-E506-50F7-CD11E56FFCD3}"/>
                </a:ext>
              </a:extLst>
            </p:cNvPr>
            <p:cNvSpPr/>
            <p:nvPr/>
          </p:nvSpPr>
          <p:spPr>
            <a:xfrm>
              <a:off x="4833891" y="2809783"/>
              <a:ext cx="91440" cy="91440"/>
            </a:xfrm>
            <a:prstGeom prst="ellipse">
              <a:avLst/>
            </a:prstGeom>
            <a:solidFill>
              <a:srgbClr val="FF0000"/>
            </a:solidFill>
            <a:ln w="19050" cap="rnd" cmpd="sng" algn="ctr">
              <a:solidFill>
                <a:sysClr val="windowText" lastClr="000000"/>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entury Gothic" panose="020B0502020202020204"/>
                <a:ea typeface="+mn-ea"/>
                <a:cs typeface="+mn-cs"/>
              </a:endParaRPr>
            </a:p>
          </p:txBody>
        </p:sp>
        <p:sp>
          <p:nvSpPr>
            <p:cNvPr id="31" name="Oval 30">
              <a:extLst>
                <a:ext uri="{FF2B5EF4-FFF2-40B4-BE49-F238E27FC236}">
                  <a16:creationId xmlns:a16="http://schemas.microsoft.com/office/drawing/2014/main" id="{B5A74852-31D9-F790-3077-46336DC0406F}"/>
                </a:ext>
              </a:extLst>
            </p:cNvPr>
            <p:cNvSpPr/>
            <p:nvPr/>
          </p:nvSpPr>
          <p:spPr>
            <a:xfrm>
              <a:off x="5847425" y="5252621"/>
              <a:ext cx="91440" cy="91440"/>
            </a:xfrm>
            <a:prstGeom prst="ellipse">
              <a:avLst/>
            </a:prstGeom>
            <a:solidFill>
              <a:srgbClr val="FF0000"/>
            </a:solidFill>
            <a:ln w="19050" cap="rnd" cmpd="sng" algn="ctr">
              <a:solidFill>
                <a:sysClr val="windowText" lastClr="000000"/>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entury Gothic" panose="020B0502020202020204"/>
                <a:ea typeface="+mn-ea"/>
                <a:cs typeface="+mn-cs"/>
              </a:endParaRPr>
            </a:p>
          </p:txBody>
        </p:sp>
        <p:sp>
          <p:nvSpPr>
            <p:cNvPr id="32" name="Oval 31">
              <a:extLst>
                <a:ext uri="{FF2B5EF4-FFF2-40B4-BE49-F238E27FC236}">
                  <a16:creationId xmlns:a16="http://schemas.microsoft.com/office/drawing/2014/main" id="{09316E4B-94A5-8003-D108-661FA61FA0FE}"/>
                </a:ext>
              </a:extLst>
            </p:cNvPr>
            <p:cNvSpPr/>
            <p:nvPr/>
          </p:nvSpPr>
          <p:spPr>
            <a:xfrm>
              <a:off x="5183080" y="6239523"/>
              <a:ext cx="91440" cy="91440"/>
            </a:xfrm>
            <a:prstGeom prst="ellipse">
              <a:avLst/>
            </a:prstGeom>
            <a:solidFill>
              <a:srgbClr val="FF0000"/>
            </a:solidFill>
            <a:ln w="19050" cap="rnd" cmpd="sng" algn="ctr">
              <a:solidFill>
                <a:sysClr val="windowText" lastClr="000000"/>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entury Gothic" panose="020B0502020202020204"/>
                <a:ea typeface="+mn-ea"/>
                <a:cs typeface="+mn-cs"/>
              </a:endParaRPr>
            </a:p>
          </p:txBody>
        </p:sp>
        <p:sp>
          <p:nvSpPr>
            <p:cNvPr id="33" name="Oval 32">
              <a:extLst>
                <a:ext uri="{FF2B5EF4-FFF2-40B4-BE49-F238E27FC236}">
                  <a16:creationId xmlns:a16="http://schemas.microsoft.com/office/drawing/2014/main" id="{5EDFA5E3-3997-BFFE-447D-D2BB5C476917}"/>
                </a:ext>
              </a:extLst>
            </p:cNvPr>
            <p:cNvSpPr/>
            <p:nvPr/>
          </p:nvSpPr>
          <p:spPr>
            <a:xfrm>
              <a:off x="1439958" y="1892423"/>
              <a:ext cx="91440" cy="91440"/>
            </a:xfrm>
            <a:prstGeom prst="ellipse">
              <a:avLst/>
            </a:prstGeom>
            <a:solidFill>
              <a:srgbClr val="FF0000"/>
            </a:solidFill>
            <a:ln w="19050" cap="rnd" cmpd="sng" algn="ctr">
              <a:solidFill>
                <a:sysClr val="windowText" lastClr="000000"/>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entury Gothic" panose="020B0502020202020204"/>
                <a:ea typeface="+mn-ea"/>
                <a:cs typeface="+mn-cs"/>
              </a:endParaRPr>
            </a:p>
          </p:txBody>
        </p:sp>
        <p:sp>
          <p:nvSpPr>
            <p:cNvPr id="36" name="Oval 35">
              <a:extLst>
                <a:ext uri="{FF2B5EF4-FFF2-40B4-BE49-F238E27FC236}">
                  <a16:creationId xmlns:a16="http://schemas.microsoft.com/office/drawing/2014/main" id="{E05AED79-4071-1491-231E-F8C287419BCA}"/>
                </a:ext>
              </a:extLst>
            </p:cNvPr>
            <p:cNvSpPr/>
            <p:nvPr/>
          </p:nvSpPr>
          <p:spPr>
            <a:xfrm>
              <a:off x="1245981" y="3238376"/>
              <a:ext cx="91440" cy="91440"/>
            </a:xfrm>
            <a:prstGeom prst="ellipse">
              <a:avLst/>
            </a:prstGeom>
            <a:solidFill>
              <a:srgbClr val="FF0000"/>
            </a:solidFill>
            <a:ln w="19050" cap="rnd" cmpd="sng" algn="ctr">
              <a:solidFill>
                <a:sysClr val="windowText" lastClr="000000"/>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entury Gothic" panose="020B0502020202020204"/>
                <a:ea typeface="+mn-ea"/>
                <a:cs typeface="+mn-cs"/>
              </a:endParaRPr>
            </a:p>
          </p:txBody>
        </p:sp>
        <p:sp>
          <p:nvSpPr>
            <p:cNvPr id="37" name="Oval 36">
              <a:extLst>
                <a:ext uri="{FF2B5EF4-FFF2-40B4-BE49-F238E27FC236}">
                  <a16:creationId xmlns:a16="http://schemas.microsoft.com/office/drawing/2014/main" id="{B76C66C9-3BCA-D029-61AE-515FE4CE1E24}"/>
                </a:ext>
              </a:extLst>
            </p:cNvPr>
            <p:cNvSpPr/>
            <p:nvPr/>
          </p:nvSpPr>
          <p:spPr>
            <a:xfrm>
              <a:off x="2286000" y="6041255"/>
              <a:ext cx="91440" cy="91440"/>
            </a:xfrm>
            <a:prstGeom prst="ellipse">
              <a:avLst/>
            </a:prstGeom>
            <a:solidFill>
              <a:srgbClr val="FF0000"/>
            </a:solidFill>
            <a:ln w="19050" cap="rnd" cmpd="sng" algn="ctr">
              <a:solidFill>
                <a:sysClr val="windowText" lastClr="000000"/>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entury Gothic" panose="020B0502020202020204"/>
                <a:ea typeface="+mn-ea"/>
                <a:cs typeface="+mn-cs"/>
              </a:endParaRPr>
            </a:p>
          </p:txBody>
        </p:sp>
        <p:sp>
          <p:nvSpPr>
            <p:cNvPr id="38" name="Oval 37">
              <a:extLst>
                <a:ext uri="{FF2B5EF4-FFF2-40B4-BE49-F238E27FC236}">
                  <a16:creationId xmlns:a16="http://schemas.microsoft.com/office/drawing/2014/main" id="{C8DA5937-A0BD-35CF-EA3C-71D1269A154F}"/>
                </a:ext>
              </a:extLst>
            </p:cNvPr>
            <p:cNvSpPr/>
            <p:nvPr/>
          </p:nvSpPr>
          <p:spPr>
            <a:xfrm>
              <a:off x="7349230" y="2901223"/>
              <a:ext cx="91440" cy="91440"/>
            </a:xfrm>
            <a:prstGeom prst="ellipse">
              <a:avLst/>
            </a:prstGeom>
            <a:solidFill>
              <a:srgbClr val="FF0000"/>
            </a:solidFill>
            <a:ln w="19050" cap="rnd" cmpd="sng" algn="ctr">
              <a:solidFill>
                <a:sysClr val="windowText" lastClr="000000"/>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entury Gothic" panose="020B0502020202020204"/>
                <a:ea typeface="+mn-ea"/>
                <a:cs typeface="+mn-cs"/>
              </a:endParaRPr>
            </a:p>
          </p:txBody>
        </p:sp>
        <p:sp>
          <p:nvSpPr>
            <p:cNvPr id="41" name="Oval 40">
              <a:extLst>
                <a:ext uri="{FF2B5EF4-FFF2-40B4-BE49-F238E27FC236}">
                  <a16:creationId xmlns:a16="http://schemas.microsoft.com/office/drawing/2014/main" id="{512012D1-9969-C46A-F508-AF8568EE97D2}"/>
                </a:ext>
              </a:extLst>
            </p:cNvPr>
            <p:cNvSpPr/>
            <p:nvPr/>
          </p:nvSpPr>
          <p:spPr>
            <a:xfrm>
              <a:off x="6489577" y="3142695"/>
              <a:ext cx="91440" cy="91440"/>
            </a:xfrm>
            <a:prstGeom prst="ellipse">
              <a:avLst/>
            </a:prstGeom>
            <a:solidFill>
              <a:srgbClr val="FF0000"/>
            </a:solidFill>
            <a:ln w="19050" cap="rnd" cmpd="sng" algn="ctr">
              <a:solidFill>
                <a:sysClr val="windowText" lastClr="000000"/>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entury Gothic" panose="020B0502020202020204"/>
                <a:ea typeface="+mn-ea"/>
                <a:cs typeface="+mn-cs"/>
              </a:endParaRPr>
            </a:p>
          </p:txBody>
        </p:sp>
        <p:sp>
          <p:nvSpPr>
            <p:cNvPr id="43" name="Oval 42">
              <a:extLst>
                <a:ext uri="{FF2B5EF4-FFF2-40B4-BE49-F238E27FC236}">
                  <a16:creationId xmlns:a16="http://schemas.microsoft.com/office/drawing/2014/main" id="{CFB483F9-7252-6F4D-4C6C-8180367EA733}"/>
                </a:ext>
              </a:extLst>
            </p:cNvPr>
            <p:cNvSpPr/>
            <p:nvPr/>
          </p:nvSpPr>
          <p:spPr>
            <a:xfrm>
              <a:off x="5137360" y="3952042"/>
              <a:ext cx="91440" cy="91440"/>
            </a:xfrm>
            <a:prstGeom prst="ellipse">
              <a:avLst/>
            </a:prstGeom>
            <a:solidFill>
              <a:srgbClr val="FF0000"/>
            </a:solidFill>
            <a:ln w="19050" cap="rnd" cmpd="sng" algn="ctr">
              <a:solidFill>
                <a:sysClr val="windowText" lastClr="000000"/>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entury Gothic" panose="020B0502020202020204"/>
                <a:ea typeface="+mn-ea"/>
                <a:cs typeface="+mn-cs"/>
              </a:endParaRPr>
            </a:p>
          </p:txBody>
        </p:sp>
        <p:sp>
          <p:nvSpPr>
            <p:cNvPr id="44" name="Oval 43">
              <a:extLst>
                <a:ext uri="{FF2B5EF4-FFF2-40B4-BE49-F238E27FC236}">
                  <a16:creationId xmlns:a16="http://schemas.microsoft.com/office/drawing/2014/main" id="{3CD2F714-D00E-B57B-01E7-1165177B210B}"/>
                </a:ext>
              </a:extLst>
            </p:cNvPr>
            <p:cNvSpPr/>
            <p:nvPr/>
          </p:nvSpPr>
          <p:spPr>
            <a:xfrm>
              <a:off x="4755619" y="3313985"/>
              <a:ext cx="91440" cy="91440"/>
            </a:xfrm>
            <a:prstGeom prst="ellipse">
              <a:avLst/>
            </a:prstGeom>
            <a:solidFill>
              <a:srgbClr val="FF0000"/>
            </a:solidFill>
            <a:ln w="19050" cap="rnd" cmpd="sng" algn="ctr">
              <a:solidFill>
                <a:sysClr val="windowText" lastClr="000000"/>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entury Gothic" panose="020B0502020202020204"/>
                <a:ea typeface="+mn-ea"/>
                <a:cs typeface="+mn-cs"/>
              </a:endParaRPr>
            </a:p>
          </p:txBody>
        </p:sp>
        <p:sp>
          <p:nvSpPr>
            <p:cNvPr id="45" name="Oval 44">
              <a:extLst>
                <a:ext uri="{FF2B5EF4-FFF2-40B4-BE49-F238E27FC236}">
                  <a16:creationId xmlns:a16="http://schemas.microsoft.com/office/drawing/2014/main" id="{38FE00A4-AE8C-C244-BA88-7D1723A531FB}"/>
                </a:ext>
              </a:extLst>
            </p:cNvPr>
            <p:cNvSpPr/>
            <p:nvPr/>
          </p:nvSpPr>
          <p:spPr>
            <a:xfrm>
              <a:off x="3765368" y="5733865"/>
              <a:ext cx="91440" cy="91440"/>
            </a:xfrm>
            <a:prstGeom prst="ellipse">
              <a:avLst/>
            </a:prstGeom>
            <a:solidFill>
              <a:srgbClr val="FF0000"/>
            </a:solidFill>
            <a:ln w="19050" cap="rnd" cmpd="sng" algn="ctr">
              <a:solidFill>
                <a:sysClr val="windowText" lastClr="000000"/>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entury Gothic" panose="020B0502020202020204"/>
                <a:ea typeface="+mn-ea"/>
                <a:cs typeface="+mn-cs"/>
              </a:endParaRPr>
            </a:p>
          </p:txBody>
        </p:sp>
        <p:sp>
          <p:nvSpPr>
            <p:cNvPr id="46" name="Oval 45">
              <a:extLst>
                <a:ext uri="{FF2B5EF4-FFF2-40B4-BE49-F238E27FC236}">
                  <a16:creationId xmlns:a16="http://schemas.microsoft.com/office/drawing/2014/main" id="{AD13F789-6E48-683A-9C59-3EFF8E2F67E7}"/>
                </a:ext>
              </a:extLst>
            </p:cNvPr>
            <p:cNvSpPr/>
            <p:nvPr/>
          </p:nvSpPr>
          <p:spPr>
            <a:xfrm>
              <a:off x="3852665" y="4792610"/>
              <a:ext cx="91440" cy="91440"/>
            </a:xfrm>
            <a:prstGeom prst="ellipse">
              <a:avLst/>
            </a:prstGeom>
            <a:solidFill>
              <a:srgbClr val="FF0000"/>
            </a:solidFill>
            <a:ln w="19050" cap="rnd" cmpd="sng" algn="ctr">
              <a:solidFill>
                <a:sysClr val="windowText" lastClr="000000"/>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entury Gothic" panose="020B0502020202020204"/>
                <a:ea typeface="+mn-ea"/>
                <a:cs typeface="+mn-cs"/>
              </a:endParaRPr>
            </a:p>
          </p:txBody>
        </p:sp>
      </p:grpSp>
      <p:sp>
        <p:nvSpPr>
          <p:cNvPr id="47" name="TextBox 46">
            <a:extLst>
              <a:ext uri="{FF2B5EF4-FFF2-40B4-BE49-F238E27FC236}">
                <a16:creationId xmlns:a16="http://schemas.microsoft.com/office/drawing/2014/main" id="{3444A055-60AB-2D45-3E68-D8077EB04E33}"/>
              </a:ext>
            </a:extLst>
          </p:cNvPr>
          <p:cNvSpPr txBox="1"/>
          <p:nvPr/>
        </p:nvSpPr>
        <p:spPr>
          <a:xfrm>
            <a:off x="146474" y="1701176"/>
            <a:ext cx="1511771" cy="900246"/>
          </a:xfrm>
          <a:prstGeom prst="rect">
            <a:avLst/>
          </a:prstGeom>
          <a:noFill/>
          <a:ln>
            <a:solidFill>
              <a:sysClr val="windowText" lastClr="000000"/>
            </a:solidFill>
          </a:ln>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Microplastics transported through atmosphere and deposited far away from the source</a:t>
            </a:r>
          </a:p>
        </p:txBody>
      </p:sp>
      <p:cxnSp>
        <p:nvCxnSpPr>
          <p:cNvPr id="48" name="Straight Arrow Connector 47">
            <a:extLst>
              <a:ext uri="{FF2B5EF4-FFF2-40B4-BE49-F238E27FC236}">
                <a16:creationId xmlns:a16="http://schemas.microsoft.com/office/drawing/2014/main" id="{FCE11E01-EDF5-CE0E-22D5-31AA52FDD4CC}"/>
              </a:ext>
            </a:extLst>
          </p:cNvPr>
          <p:cNvCxnSpPr/>
          <p:nvPr/>
        </p:nvCxnSpPr>
        <p:spPr>
          <a:xfrm flipH="1" flipV="1">
            <a:off x="1658245" y="2161615"/>
            <a:ext cx="1429673" cy="258566"/>
          </a:xfrm>
          <a:prstGeom prst="straightConnector1">
            <a:avLst/>
          </a:prstGeom>
          <a:noFill/>
          <a:ln w="9525" cap="rnd" cmpd="sng" algn="ctr">
            <a:solidFill>
              <a:sysClr val="windowText" lastClr="000000"/>
            </a:solidFill>
            <a:prstDash val="solid"/>
            <a:tailEnd type="triangle"/>
          </a:ln>
          <a:effectLst/>
        </p:spPr>
      </p:cxnSp>
      <p:sp>
        <p:nvSpPr>
          <p:cNvPr id="49" name="TextBox 48">
            <a:extLst>
              <a:ext uri="{FF2B5EF4-FFF2-40B4-BE49-F238E27FC236}">
                <a16:creationId xmlns:a16="http://schemas.microsoft.com/office/drawing/2014/main" id="{5E7DC736-A10A-6229-A1D6-B130A35F4422}"/>
              </a:ext>
            </a:extLst>
          </p:cNvPr>
          <p:cNvSpPr txBox="1"/>
          <p:nvPr/>
        </p:nvSpPr>
        <p:spPr>
          <a:xfrm>
            <a:off x="641379" y="2782663"/>
            <a:ext cx="1511771" cy="1223412"/>
          </a:xfrm>
          <a:prstGeom prst="rect">
            <a:avLst/>
          </a:prstGeom>
          <a:noFill/>
          <a:ln>
            <a:solidFill>
              <a:sysClr val="windowText" lastClr="000000"/>
            </a:solidFill>
          </a:ln>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(Macro)plastic trash washes into the ocean, then breaks down into smaller pieces, eventually becoming microplastics</a:t>
            </a:r>
          </a:p>
        </p:txBody>
      </p:sp>
      <p:cxnSp>
        <p:nvCxnSpPr>
          <p:cNvPr id="50" name="Straight Arrow Connector 49">
            <a:extLst>
              <a:ext uri="{FF2B5EF4-FFF2-40B4-BE49-F238E27FC236}">
                <a16:creationId xmlns:a16="http://schemas.microsoft.com/office/drawing/2014/main" id="{1AE97AF4-C304-0EA7-82B4-A9397217AC6B}"/>
              </a:ext>
            </a:extLst>
          </p:cNvPr>
          <p:cNvCxnSpPr/>
          <p:nvPr/>
        </p:nvCxnSpPr>
        <p:spPr>
          <a:xfrm flipH="1">
            <a:off x="2171203" y="3561815"/>
            <a:ext cx="992820" cy="94784"/>
          </a:xfrm>
          <a:prstGeom prst="straightConnector1">
            <a:avLst/>
          </a:prstGeom>
          <a:noFill/>
          <a:ln w="9525" cap="rnd" cmpd="sng" algn="ctr">
            <a:solidFill>
              <a:sysClr val="windowText" lastClr="000000"/>
            </a:solidFill>
            <a:prstDash val="solid"/>
            <a:tailEnd type="triangle"/>
          </a:ln>
          <a:effectLst/>
        </p:spPr>
      </p:cxnSp>
      <p:sp>
        <p:nvSpPr>
          <p:cNvPr id="52" name="TextBox 51">
            <a:extLst>
              <a:ext uri="{FF2B5EF4-FFF2-40B4-BE49-F238E27FC236}">
                <a16:creationId xmlns:a16="http://schemas.microsoft.com/office/drawing/2014/main" id="{28EBBF42-589F-9DA6-BEFC-26F14CEB738D}"/>
              </a:ext>
            </a:extLst>
          </p:cNvPr>
          <p:cNvSpPr txBox="1"/>
          <p:nvPr/>
        </p:nvSpPr>
        <p:spPr>
          <a:xfrm>
            <a:off x="260597" y="4422187"/>
            <a:ext cx="1972984" cy="738664"/>
          </a:xfrm>
          <a:prstGeom prst="rect">
            <a:avLst/>
          </a:prstGeom>
          <a:noFill/>
          <a:ln>
            <a:solidFill>
              <a:sysClr val="windowText" lastClr="000000"/>
            </a:solidFill>
          </a:ln>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Microplastics generated through typical tire wear and breakdown of roadway materials </a:t>
            </a:r>
          </a:p>
        </p:txBody>
      </p:sp>
      <p:cxnSp>
        <p:nvCxnSpPr>
          <p:cNvPr id="54" name="Straight Arrow Connector 53">
            <a:extLst>
              <a:ext uri="{FF2B5EF4-FFF2-40B4-BE49-F238E27FC236}">
                <a16:creationId xmlns:a16="http://schemas.microsoft.com/office/drawing/2014/main" id="{34D871D6-C40C-4E32-BBE0-ADEA852AD53C}"/>
              </a:ext>
            </a:extLst>
          </p:cNvPr>
          <p:cNvCxnSpPr/>
          <p:nvPr/>
        </p:nvCxnSpPr>
        <p:spPr>
          <a:xfrm flipH="1" flipV="1">
            <a:off x="2233581" y="4791519"/>
            <a:ext cx="2892713" cy="260813"/>
          </a:xfrm>
          <a:prstGeom prst="straightConnector1">
            <a:avLst/>
          </a:prstGeom>
          <a:noFill/>
          <a:ln w="9525" cap="rnd" cmpd="sng" algn="ctr">
            <a:solidFill>
              <a:sysClr val="windowText" lastClr="000000"/>
            </a:solidFill>
            <a:prstDash val="solid"/>
            <a:tailEnd type="triangle"/>
          </a:ln>
          <a:effectLst/>
        </p:spPr>
      </p:cxnSp>
      <p:sp>
        <p:nvSpPr>
          <p:cNvPr id="55" name="TextBox 54">
            <a:extLst>
              <a:ext uri="{FF2B5EF4-FFF2-40B4-BE49-F238E27FC236}">
                <a16:creationId xmlns:a16="http://schemas.microsoft.com/office/drawing/2014/main" id="{E81C1A1B-B1B9-7AB7-C171-DDDC1310485B}"/>
              </a:ext>
            </a:extLst>
          </p:cNvPr>
          <p:cNvSpPr txBox="1"/>
          <p:nvPr/>
        </p:nvSpPr>
        <p:spPr>
          <a:xfrm>
            <a:off x="6920343" y="1933930"/>
            <a:ext cx="1972984" cy="1061829"/>
          </a:xfrm>
          <a:prstGeom prst="rect">
            <a:avLst/>
          </a:prstGeom>
          <a:noFill/>
          <a:ln>
            <a:solidFill>
              <a:sysClr val="windowText" lastClr="000000"/>
            </a:solidFill>
          </a:ln>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Microplastics present in household products such as toothpaste or facial cleaners. Microplastics generated through household activities such as laundering of clothing</a:t>
            </a:r>
          </a:p>
        </p:txBody>
      </p:sp>
      <p:cxnSp>
        <p:nvCxnSpPr>
          <p:cNvPr id="56" name="Straight Arrow Connector 55">
            <a:extLst>
              <a:ext uri="{FF2B5EF4-FFF2-40B4-BE49-F238E27FC236}">
                <a16:creationId xmlns:a16="http://schemas.microsoft.com/office/drawing/2014/main" id="{1112EE87-3A70-CDCC-F9DA-F181AC34FBD3}"/>
              </a:ext>
            </a:extLst>
          </p:cNvPr>
          <p:cNvCxnSpPr/>
          <p:nvPr/>
        </p:nvCxnSpPr>
        <p:spPr>
          <a:xfrm flipV="1">
            <a:off x="5643601" y="2545636"/>
            <a:ext cx="1276742" cy="214951"/>
          </a:xfrm>
          <a:prstGeom prst="straightConnector1">
            <a:avLst/>
          </a:prstGeom>
          <a:noFill/>
          <a:ln w="9525" cap="rnd" cmpd="sng" algn="ctr">
            <a:solidFill>
              <a:sysClr val="windowText" lastClr="000000"/>
            </a:solidFill>
            <a:prstDash val="solid"/>
            <a:tailEnd type="triangle"/>
          </a:ln>
          <a:effectLst/>
        </p:spPr>
      </p:cxnSp>
      <p:sp>
        <p:nvSpPr>
          <p:cNvPr id="57" name="TextBox 56">
            <a:extLst>
              <a:ext uri="{FF2B5EF4-FFF2-40B4-BE49-F238E27FC236}">
                <a16:creationId xmlns:a16="http://schemas.microsoft.com/office/drawing/2014/main" id="{F436B78E-877D-CF54-305B-8ACA4518A6E2}"/>
              </a:ext>
            </a:extLst>
          </p:cNvPr>
          <p:cNvSpPr txBox="1"/>
          <p:nvPr/>
        </p:nvSpPr>
        <p:spPr>
          <a:xfrm>
            <a:off x="6815821" y="3972063"/>
            <a:ext cx="1972984" cy="1061829"/>
          </a:xfrm>
          <a:prstGeom prst="rect">
            <a:avLst/>
          </a:prstGeom>
          <a:noFill/>
          <a:ln>
            <a:solidFill>
              <a:sysClr val="windowText" lastClr="000000"/>
            </a:solidFill>
          </a:ln>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Microplastics present in agricultural lands due to direct application of fertilizer pellets, biosolids from wastewater treatment plants, or breakdown of plastic sheeting</a:t>
            </a:r>
          </a:p>
        </p:txBody>
      </p:sp>
      <p:cxnSp>
        <p:nvCxnSpPr>
          <p:cNvPr id="58" name="Straight Arrow Connector 57">
            <a:extLst>
              <a:ext uri="{FF2B5EF4-FFF2-40B4-BE49-F238E27FC236}">
                <a16:creationId xmlns:a16="http://schemas.microsoft.com/office/drawing/2014/main" id="{2D14808F-4BC8-7C3A-BF4B-19EBDC232465}"/>
              </a:ext>
            </a:extLst>
          </p:cNvPr>
          <p:cNvCxnSpPr/>
          <p:nvPr/>
        </p:nvCxnSpPr>
        <p:spPr>
          <a:xfrm>
            <a:off x="5480194" y="4584894"/>
            <a:ext cx="1344188" cy="0"/>
          </a:xfrm>
          <a:prstGeom prst="straightConnector1">
            <a:avLst/>
          </a:prstGeom>
          <a:noFill/>
          <a:ln w="9525" cap="rnd" cmpd="sng" algn="ctr">
            <a:solidFill>
              <a:sysClr val="windowText" lastClr="000000"/>
            </a:solidFill>
            <a:prstDash val="solid"/>
            <a:tailEnd type="triangle"/>
          </a:ln>
          <a:effectLst/>
        </p:spPr>
      </p:cxnSp>
      <p:sp>
        <p:nvSpPr>
          <p:cNvPr id="3" name="TextBox 2">
            <a:extLst>
              <a:ext uri="{FF2B5EF4-FFF2-40B4-BE49-F238E27FC236}">
                <a16:creationId xmlns:a16="http://schemas.microsoft.com/office/drawing/2014/main" id="{1574522E-CD3B-F68D-742A-894C1851699E}"/>
              </a:ext>
            </a:extLst>
          </p:cNvPr>
          <p:cNvSpPr txBox="1"/>
          <p:nvPr/>
        </p:nvSpPr>
        <p:spPr>
          <a:xfrm>
            <a:off x="2338086" y="6240087"/>
            <a:ext cx="680591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ITRC is a state-led coalition comprised of state &amp; federal governments, stakeholders, and industry members.  ITRC is funded through federal grants/industry membership fees. ITRC operates under a consensus-driven process to develop guidance </a:t>
            </a:r>
            <a:r>
              <a:rPr lang="en-US" sz="1200" dirty="0">
                <a:solidFill>
                  <a:prstClr val="white"/>
                </a:solidFill>
                <a:latin typeface="Calibri"/>
              </a:rPr>
              <a:t>d</a:t>
            </a:r>
            <a:r>
              <a:rPr kumimoji="0" lang="en-US" sz="1200" b="0" i="0" u="none" strike="noStrike" kern="1200" cap="none" spc="0" normalizeH="0" baseline="0" noProof="0" dirty="0" err="1">
                <a:ln>
                  <a:noFill/>
                </a:ln>
                <a:solidFill>
                  <a:prstClr val="white"/>
                </a:solidFill>
                <a:effectLst/>
                <a:uLnTx/>
                <a:uFillTx/>
                <a:latin typeface="Calibri"/>
                <a:ea typeface="+mn-ea"/>
                <a:cs typeface="+mn-cs"/>
              </a:rPr>
              <a:t>ocuments</a:t>
            </a:r>
            <a:r>
              <a:rPr kumimoji="0" lang="en-US" sz="1200" b="0" i="0" u="none" strike="noStrike" kern="1200" cap="none" spc="0" normalizeH="0" baseline="0" noProof="0" dirty="0">
                <a:ln>
                  <a:noFill/>
                </a:ln>
                <a:solidFill>
                  <a:prstClr val="white"/>
                </a:solidFill>
                <a:effectLst/>
                <a:uLnTx/>
                <a:uFillTx/>
                <a:latin typeface="Calibri"/>
                <a:ea typeface="+mn-ea"/>
                <a:cs typeface="+mn-cs"/>
              </a:rPr>
              <a:t> &amp; products. </a:t>
            </a:r>
            <a:r>
              <a:rPr kumimoji="0" lang="en-US" sz="1200" b="0" i="0" u="none" strike="noStrike" kern="1200" cap="none" spc="0" normalizeH="0" baseline="0" noProof="0" dirty="0">
                <a:ln>
                  <a:noFill/>
                </a:ln>
                <a:solidFill>
                  <a:schemeClr val="bg2">
                    <a:lumMod val="90000"/>
                  </a:schemeClr>
                </a:solidFill>
                <a:effectLst/>
                <a:uLnTx/>
                <a:uFillTx/>
                <a:latin typeface="Calibri"/>
                <a:ea typeface="+mn-ea"/>
                <a:cs typeface="+mn-cs"/>
                <a:hlinkClick r:id="rId5">
                  <a:extLst>
                    <a:ext uri="{A12FA001-AC4F-418D-AE19-62706E023703}">
                      <ahyp:hlinkClr xmlns:ahyp="http://schemas.microsoft.com/office/drawing/2018/hyperlinkcolor" val="tx"/>
                    </a:ext>
                  </a:extLst>
                </a:hlinkClick>
              </a:rPr>
              <a:t>https://itrcweb.org/guidance</a:t>
            </a:r>
            <a:endParaRPr kumimoji="0" lang="en-US" sz="1200" b="0" i="0" u="none" strike="noStrike" kern="1200" cap="none" spc="0" normalizeH="0" baseline="0" noProof="0" dirty="0">
              <a:ln>
                <a:noFill/>
              </a:ln>
              <a:solidFill>
                <a:schemeClr val="bg2">
                  <a:lumMod val="90000"/>
                </a:schemeClr>
              </a:solidFill>
              <a:effectLst/>
              <a:uLnTx/>
              <a:uFillTx/>
              <a:latin typeface="Calibri"/>
              <a:ea typeface="+mn-ea"/>
              <a:cs typeface="+mn-cs"/>
            </a:endParaRPr>
          </a:p>
        </p:txBody>
      </p:sp>
    </p:spTree>
    <p:extLst>
      <p:ext uri="{BB962C8B-B14F-4D97-AF65-F5344CB8AC3E}">
        <p14:creationId xmlns:p14="http://schemas.microsoft.com/office/powerpoint/2010/main" val="782815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9" grpId="0" animBg="1"/>
      <p:bldP spid="52" grpId="0" animBg="1"/>
      <p:bldP spid="55" grpId="0" animBg="1"/>
      <p:bldP spid="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53384-55F9-187B-A8BF-EB259DFDD710}"/>
              </a:ext>
            </a:extLst>
          </p:cNvPr>
          <p:cNvSpPr>
            <a:spLocks noGrp="1"/>
          </p:cNvSpPr>
          <p:nvPr>
            <p:ph type="title"/>
          </p:nvPr>
        </p:nvSpPr>
        <p:spPr>
          <a:xfrm>
            <a:off x="457200" y="357686"/>
            <a:ext cx="8229600" cy="838200"/>
          </a:xfrm>
        </p:spPr>
        <p:txBody>
          <a:bodyPr>
            <a:noAutofit/>
          </a:bodyPr>
          <a:lstStyle/>
          <a:p>
            <a:pPr algn="ctr"/>
            <a:r>
              <a:rPr lang="en-US" sz="3200" dirty="0"/>
              <a:t>Why Should We care?</a:t>
            </a:r>
          </a:p>
        </p:txBody>
      </p:sp>
      <p:sp>
        <p:nvSpPr>
          <p:cNvPr id="4" name="Slide Number Placeholder 3">
            <a:extLst>
              <a:ext uri="{FF2B5EF4-FFF2-40B4-BE49-F238E27FC236}">
                <a16:creationId xmlns:a16="http://schemas.microsoft.com/office/drawing/2014/main" id="{DDA52AA0-2891-566E-ACC3-9B3F1E4004D0}"/>
              </a:ext>
            </a:extLst>
          </p:cNvPr>
          <p:cNvSpPr>
            <a:spLocks noGrp="1"/>
          </p:cNvSpPr>
          <p:nvPr>
            <p:ph type="sldNum" sz="quarter" idx="12"/>
          </p:nvPr>
        </p:nvSpPr>
        <p:spPr/>
        <p:txBody>
          <a:bodyPr/>
          <a:lstStyle/>
          <a:p>
            <a:fld id="{1BD32212-E805-4D23-8AB2-4C8FED635B05}" type="slidenum">
              <a:rPr lang="en-US" smtClean="0"/>
              <a:pPr/>
              <a:t>9</a:t>
            </a:fld>
            <a:endParaRPr lang="en-US" dirty="0"/>
          </a:p>
        </p:txBody>
      </p:sp>
      <p:pic>
        <p:nvPicPr>
          <p:cNvPr id="3" name="Picture 2">
            <a:extLst>
              <a:ext uri="{FF2B5EF4-FFF2-40B4-BE49-F238E27FC236}">
                <a16:creationId xmlns:a16="http://schemas.microsoft.com/office/drawing/2014/main" id="{9E7F6921-B6CA-BF6A-1CC5-01746CF01777}"/>
              </a:ext>
            </a:extLst>
          </p:cNvPr>
          <p:cNvPicPr>
            <a:picLocks noChangeAspect="1"/>
          </p:cNvPicPr>
          <p:nvPr/>
        </p:nvPicPr>
        <p:blipFill>
          <a:blip r:embed="rId3"/>
          <a:stretch>
            <a:fillRect/>
          </a:stretch>
        </p:blipFill>
        <p:spPr>
          <a:xfrm>
            <a:off x="14026" y="6222057"/>
            <a:ext cx="9144000" cy="629562"/>
          </a:xfrm>
          <a:prstGeom prst="rect">
            <a:avLst/>
          </a:prstGeom>
        </p:spPr>
      </p:pic>
      <p:sp>
        <p:nvSpPr>
          <p:cNvPr id="6" name="TextBox 5">
            <a:extLst>
              <a:ext uri="{FF2B5EF4-FFF2-40B4-BE49-F238E27FC236}">
                <a16:creationId xmlns:a16="http://schemas.microsoft.com/office/drawing/2014/main" id="{FA509546-47C4-6565-EA86-6DF72279F109}"/>
              </a:ext>
            </a:extLst>
          </p:cNvPr>
          <p:cNvSpPr txBox="1"/>
          <p:nvPr/>
        </p:nvSpPr>
        <p:spPr>
          <a:xfrm>
            <a:off x="7632049" y="5951606"/>
            <a:ext cx="1345240" cy="253916"/>
          </a:xfrm>
          <a:prstGeom prst="rect">
            <a:avLst/>
          </a:prstGeom>
          <a:noFill/>
        </p:spPr>
        <p:txBody>
          <a:bodyPr wrap="none" rtlCol="0">
            <a:spAutoFit/>
          </a:bodyPr>
          <a:lstStyle/>
          <a:p>
            <a:r>
              <a:rPr lang="en-US" sz="1050" dirty="0">
                <a:latin typeface="Tahoma" panose="020B0604030504040204" pitchFamily="34" charset="0"/>
                <a:ea typeface="Tahoma" panose="020B0604030504040204" pitchFamily="34" charset="0"/>
                <a:cs typeface="Tahoma" panose="020B0604030504040204" pitchFamily="34" charset="0"/>
              </a:rPr>
              <a:t>ITRC MP Figure 4-2</a:t>
            </a:r>
          </a:p>
        </p:txBody>
      </p:sp>
      <p:sp>
        <p:nvSpPr>
          <p:cNvPr id="8" name="TextBox 7">
            <a:extLst>
              <a:ext uri="{FF2B5EF4-FFF2-40B4-BE49-F238E27FC236}">
                <a16:creationId xmlns:a16="http://schemas.microsoft.com/office/drawing/2014/main" id="{D92F6B23-06F0-FBFA-C0CC-CECE97ACFF4F}"/>
              </a:ext>
            </a:extLst>
          </p:cNvPr>
          <p:cNvSpPr txBox="1"/>
          <p:nvPr/>
        </p:nvSpPr>
        <p:spPr>
          <a:xfrm>
            <a:off x="2338086" y="6240087"/>
            <a:ext cx="680591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ITRC is a state-led coalition comprised of state &amp; federal governments, stakeholders, and industry members.  ITRC is funded through federal grants/industry membership fees. ITRC operates under a consensus-driven process to develop guidance </a:t>
            </a:r>
            <a:r>
              <a:rPr lang="en-US" sz="1200" dirty="0">
                <a:solidFill>
                  <a:prstClr val="white"/>
                </a:solidFill>
                <a:latin typeface="Calibri"/>
              </a:rPr>
              <a:t>d</a:t>
            </a:r>
            <a:r>
              <a:rPr kumimoji="0" lang="en-US" sz="1200" b="0" i="0" u="none" strike="noStrike" kern="1200" cap="none" spc="0" normalizeH="0" baseline="0" noProof="0" dirty="0" err="1">
                <a:ln>
                  <a:noFill/>
                </a:ln>
                <a:solidFill>
                  <a:prstClr val="white"/>
                </a:solidFill>
                <a:effectLst/>
                <a:uLnTx/>
                <a:uFillTx/>
                <a:latin typeface="Calibri"/>
                <a:ea typeface="+mn-ea"/>
                <a:cs typeface="+mn-cs"/>
              </a:rPr>
              <a:t>ocuments</a:t>
            </a:r>
            <a:r>
              <a:rPr kumimoji="0" lang="en-US" sz="1200" b="0" i="0" u="none" strike="noStrike" kern="1200" cap="none" spc="0" normalizeH="0" baseline="0" noProof="0" dirty="0">
                <a:ln>
                  <a:noFill/>
                </a:ln>
                <a:solidFill>
                  <a:prstClr val="white"/>
                </a:solidFill>
                <a:effectLst/>
                <a:uLnTx/>
                <a:uFillTx/>
                <a:latin typeface="Calibri"/>
                <a:ea typeface="+mn-ea"/>
                <a:cs typeface="+mn-cs"/>
              </a:rPr>
              <a:t> &amp; products. </a:t>
            </a:r>
            <a:r>
              <a:rPr kumimoji="0" lang="en-US" sz="1200" b="0" i="0" u="none" strike="noStrike" kern="1200" cap="none" spc="0" normalizeH="0" baseline="0" noProof="0" dirty="0">
                <a:ln>
                  <a:noFill/>
                </a:ln>
                <a:solidFill>
                  <a:schemeClr val="bg2">
                    <a:lumMod val="90000"/>
                  </a:schemeClr>
                </a:solidFill>
                <a:effectLst/>
                <a:uLnTx/>
                <a:uFillTx/>
                <a:latin typeface="Calibri"/>
                <a:ea typeface="+mn-ea"/>
                <a:cs typeface="+mn-cs"/>
                <a:hlinkClick r:id="rId4">
                  <a:extLst>
                    <a:ext uri="{A12FA001-AC4F-418D-AE19-62706E023703}">
                      <ahyp:hlinkClr xmlns:ahyp="http://schemas.microsoft.com/office/drawing/2018/hyperlinkcolor" val="tx"/>
                    </a:ext>
                  </a:extLst>
                </a:hlinkClick>
              </a:rPr>
              <a:t>https://itrcweb.org/guidance</a:t>
            </a:r>
            <a:endParaRPr kumimoji="0" lang="en-US" sz="1200" b="0" i="0" u="none" strike="noStrike" kern="1200" cap="none" spc="0" normalizeH="0" baseline="0" noProof="0" dirty="0">
              <a:ln>
                <a:noFill/>
              </a:ln>
              <a:solidFill>
                <a:schemeClr val="bg2">
                  <a:lumMod val="90000"/>
                </a:schemeClr>
              </a:solidFill>
              <a:effectLst/>
              <a:uLnTx/>
              <a:uFillTx/>
              <a:latin typeface="Calibri"/>
              <a:ea typeface="+mn-ea"/>
              <a:cs typeface="+mn-cs"/>
            </a:endParaRPr>
          </a:p>
        </p:txBody>
      </p:sp>
      <p:pic>
        <p:nvPicPr>
          <p:cNvPr id="9" name="Picture 8" descr="A diagram of different types of marine life&#10;&#10;Description automatically generated">
            <a:extLst>
              <a:ext uri="{FF2B5EF4-FFF2-40B4-BE49-F238E27FC236}">
                <a16:creationId xmlns:a16="http://schemas.microsoft.com/office/drawing/2014/main" id="{A39EF6A9-9448-EEE3-FB0B-607177D855D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0277" y="1078295"/>
            <a:ext cx="6614923" cy="5108963"/>
          </a:xfrm>
          <a:prstGeom prst="rect">
            <a:avLst/>
          </a:prstGeom>
        </p:spPr>
      </p:pic>
    </p:spTree>
    <p:extLst>
      <p:ext uri="{BB962C8B-B14F-4D97-AF65-F5344CB8AC3E}">
        <p14:creationId xmlns:p14="http://schemas.microsoft.com/office/powerpoint/2010/main" val="2908655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CP Master_New_Light">
  <a:themeElements>
    <a:clrScheme name="SCP">
      <a:dk1>
        <a:srgbClr val="000000"/>
      </a:dk1>
      <a:lt1>
        <a:sysClr val="window" lastClr="FFFFFF"/>
      </a:lt1>
      <a:dk2>
        <a:srgbClr val="00819D"/>
      </a:dk2>
      <a:lt2>
        <a:srgbClr val="DDF3F9"/>
      </a:lt2>
      <a:accent1>
        <a:srgbClr val="4B8400"/>
      </a:accent1>
      <a:accent2>
        <a:srgbClr val="8D67A2"/>
      </a:accent2>
      <a:accent3>
        <a:srgbClr val="800080"/>
      </a:accent3>
      <a:accent4>
        <a:srgbClr val="7E3F98"/>
      </a:accent4>
      <a:accent5>
        <a:srgbClr val="00ADD2"/>
      </a:accent5>
      <a:accent6>
        <a:srgbClr val="83A55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CP Master_Template_Light" id="{4281018D-E8E7-4E7F-ACF3-99424900AF6F}" vid="{DD7A9B34-1DF2-4DD7-8AC5-EF815AF91E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0e77995-aaaa-40a7-aa9a-fcdf02166b96" xsi:nil="true"/>
    <FolderPath xmlns="3f69822b-202d-4e6a-93c6-9e64860e226b" xsi:nil="true"/>
    <lcf76f155ced4ddcb4097134ff3c332f xmlns="3f69822b-202d-4e6a-93c6-9e64860e226b">
      <Terms xmlns="http://schemas.microsoft.com/office/infopath/2007/PartnerControls"/>
    </lcf76f155ced4ddcb4097134ff3c332f>
    <Active_x003f_ xmlns="3f69822b-202d-4e6a-93c6-9e64860e226b" xsi:nil="true"/>
    <spwpMeetingDate xmlns="951eea36-bca6-43ff-83a4-251bab304912" xsi:nil="true"/>
    <n95dc6d3424843c3b9a6c696bcafda28 xmlns="951eea36-bca6-43ff-83a4-251bab304912">
      <Terms xmlns="http://schemas.microsoft.com/office/infopath/2007/PartnerControls"/>
    </n95dc6d3424843c3b9a6c696bcafda28>
    <IconOverlay xmlns="http://schemas.microsoft.com/sharepoint/v4" xsi:nil="true"/>
    <p5fc12b840964f8493d7d28f52a92bdb xmlns="951eea36-bca6-43ff-83a4-251bab304912">
      <Terms xmlns="http://schemas.microsoft.com/office/infopath/2007/PartnerControls"/>
    </p5fc12b840964f8493d7d28f52a92bdb>
    <TaxKeywordTaxHTField xmlns="951eea36-bca6-43ff-83a4-251bab304912">
      <Terms xmlns="http://schemas.microsoft.com/office/infopath/2007/PartnerControls"/>
    </TaxKeywordTaxHTField>
    <Comments xmlns="3f69822b-202d-4e6a-93c6-9e64860e226b" xsi:nil="true"/>
    <cde2c4706f2b45dab614619ab9c5aa89 xmlns="3f69822b-202d-4e6a-93c6-9e64860e226b" xsi:nil="true"/>
    <p7620dd081504e6b8c3f5f3c207321c9 xmlns="951eea36-bca6-43ff-83a4-251bab304912">
      <Terms xmlns="http://schemas.microsoft.com/office/infopath/2007/PartnerControls"/>
    </p7620dd081504e6b8c3f5f3c207321c9>
    <p6bc141d590e4da3a79bae94957c1c63 xmlns="951eea36-bca6-43ff-83a4-251bab304912">
      <Terms xmlns="http://schemas.microsoft.com/office/infopath/2007/PartnerControls"/>
    </p6bc141d590e4da3a79bae94957c1c63>
    <l941fe8a6b854fd380418a8d48c09166 xmlns="951eea36-bca6-43ff-83a4-251bab304912">
      <Terms xmlns="http://schemas.microsoft.com/office/infopath/2007/PartnerControls"/>
    </l941fe8a6b854fd380418a8d48c09166>
    <e36374eeb35d4cd59ae0a22a8747ccc5 xmlns="3f69822b-202d-4e6a-93c6-9e64860e226b">
      <Terms xmlns="http://schemas.microsoft.com/office/infopath/2007/PartnerControls"/>
    </e36374eeb35d4cd59ae0a22a8747ccc5>
  </documentManagement>
</p:properties>
</file>

<file path=customXml/item3.xml><?xml version="1.0" encoding="utf-8"?>
<ct:contentTypeSchema xmlns:ct="http://schemas.microsoft.com/office/2006/metadata/contentType" xmlns:ma="http://schemas.microsoft.com/office/2006/metadata/properties/metaAttributes" ct:_="" ma:_="" ma:contentTypeName="CPET Document" ma:contentTypeID="0x01010082556B31CF20A1428DBDE6741CAEEC30" ma:contentTypeVersion="142" ma:contentTypeDescription="Create a new document." ma:contentTypeScope="" ma:versionID="57d84ce119b77a10886ef8fa13a93054">
  <xsd:schema xmlns:xsd="http://www.w3.org/2001/XMLSchema" xmlns:xs="http://www.w3.org/2001/XMLSchema" xmlns:p="http://schemas.microsoft.com/office/2006/metadata/properties" xmlns:ns1="3f69822b-202d-4e6a-93c6-9e64860e226b" xmlns:ns2="951eea36-bca6-43ff-83a4-251bab304912" xmlns:ns4="10e77995-aaaa-40a7-aa9a-fcdf02166b96" xmlns:ns5="http://schemas.microsoft.com/sharepoint/v4" targetNamespace="http://schemas.microsoft.com/office/2006/metadata/properties" ma:root="true" ma:fieldsID="db7aae3533f0109e47dbe4ff7ca0a390" ns1:_="" ns2:_="" ns4:_="" ns5:_="">
    <xsd:import namespace="3f69822b-202d-4e6a-93c6-9e64860e226b"/>
    <xsd:import namespace="951eea36-bca6-43ff-83a4-251bab304912"/>
    <xsd:import namespace="10e77995-aaaa-40a7-aa9a-fcdf02166b96"/>
    <xsd:import namespace="http://schemas.microsoft.com/sharepoint/v4"/>
    <xsd:element name="properties">
      <xsd:complexType>
        <xsd:sequence>
          <xsd:element name="documentManagement">
            <xsd:complexType>
              <xsd:all>
                <xsd:element ref="ns2:spwpMeetingDate" minOccurs="0"/>
                <xsd:element ref="ns1:Active_x003f_" minOccurs="0"/>
                <xsd:element ref="ns1:Comments" minOccurs="0"/>
                <xsd:element ref="ns2:p7620dd081504e6b8c3f5f3c207321c9" minOccurs="0"/>
                <xsd:element ref="ns2:l941fe8a6b854fd380418a8d48c09166" minOccurs="0"/>
                <xsd:element ref="ns2:SharedWithDetails" minOccurs="0"/>
                <xsd:element ref="ns2:n95dc6d3424843c3b9a6c696bcafda28" minOccurs="0"/>
                <xsd:element ref="ns2:p5fc12b840964f8493d7d28f52a92bdb" minOccurs="0"/>
                <xsd:element ref="ns4:TaxCatchAll" minOccurs="0"/>
                <xsd:element ref="ns2:p6bc141d590e4da3a79bae94957c1c63" minOccurs="0"/>
                <xsd:element ref="ns1:e36374eeb35d4cd59ae0a22a8747ccc5" minOccurs="0"/>
                <xsd:element ref="ns2:SharedWithUsers" minOccurs="0"/>
                <xsd:element ref="ns1:cde2c4706f2b45dab614619ab9c5aa89" minOccurs="0"/>
                <xsd:element ref="ns5:IconOverlay" minOccurs="0"/>
                <xsd:element ref="ns1:MediaServiceDateTaken" minOccurs="0"/>
                <xsd:element ref="ns1:MediaLengthInSeconds" minOccurs="0"/>
                <xsd:element ref="ns1:FolderPath" minOccurs="0"/>
                <xsd:element ref="ns2:TaxKeywordTaxHTField" minOccurs="0"/>
                <xsd:element ref="ns1: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69822b-202d-4e6a-93c6-9e64860e226b" elementFormDefault="qualified">
    <xsd:import namespace="http://schemas.microsoft.com/office/2006/documentManagement/types"/>
    <xsd:import namespace="http://schemas.microsoft.com/office/infopath/2007/PartnerControls"/>
    <xsd:element name="Active_x003f_" ma:index="6" nillable="true" ma:displayName="Active?" ma:format="RadioButtons" ma:internalName="Active_x003f_">
      <xsd:simpleType>
        <xsd:restriction base="dms:Choice">
          <xsd:enumeration value="Yes"/>
          <xsd:enumeration value="No"/>
        </xsd:restriction>
      </xsd:simpleType>
    </xsd:element>
    <xsd:element name="Comments" ma:index="7" nillable="true" ma:displayName="Comments" ma:format="Dropdown" ma:internalName="Comments" ma:readOnly="false">
      <xsd:simpleType>
        <xsd:restriction base="dms:Note">
          <xsd:maxLength value="255"/>
        </xsd:restriction>
      </xsd:simpleType>
    </xsd:element>
    <xsd:element name="e36374eeb35d4cd59ae0a22a8747ccc5" ma:index="23" nillable="true" ma:taxonomy="true" ma:internalName="e36374eeb35d4cd59ae0a22a8747ccc5" ma:taxonomyFieldName="CPET_x0020_Doc_x0020_Type" ma:displayName="CPET Doc Type" ma:indexed="true" ma:default="" ma:fieldId="{e36374ee-b35d-4cd5-9ae0-a22a8747ccc5}" ma:sspId="1e3d5189-23bb-48fe-a563-2dfe2ad8e738" ma:termSetId="209ce9f9-2a44-47c9-9122-d6688fe671ca" ma:anchorId="00000000-0000-0000-0000-000000000000" ma:open="true" ma:isKeyword="false">
      <xsd:complexType>
        <xsd:sequence>
          <xsd:element ref="pc:Terms" minOccurs="0" maxOccurs="1"/>
        </xsd:sequence>
      </xsd:complexType>
    </xsd:element>
    <xsd:element name="cde2c4706f2b45dab614619ab9c5aa89" ma:index="25" nillable="true" ma:displayName="Tool/Template Type_0" ma:hidden="true" ma:internalName="cde2c4706f2b45dab614619ab9c5aa89" ma:readOnly="false">
      <xsd:simpleType>
        <xsd:restriction base="dms:Note"/>
      </xsd:simpleType>
    </xsd:element>
    <xsd:element name="MediaServiceDateTaken" ma:index="28" nillable="true" ma:displayName="MediaServiceDateTaken" ma:hidden="true" ma:internalName="MediaServiceDateTaken" ma:readOnly="true">
      <xsd:simpleType>
        <xsd:restriction base="dms:Text"/>
      </xsd:simpleType>
    </xsd:element>
    <xsd:element name="MediaLengthInSeconds" ma:index="29" nillable="true" ma:displayName="Length (seconds)" ma:internalName="MediaLengthInSeconds" ma:readOnly="true">
      <xsd:simpleType>
        <xsd:restriction base="dms:Unknown"/>
      </xsd:simpleType>
    </xsd:element>
    <xsd:element name="FolderPath" ma:index="30" nillable="true" ma:displayName="Folder Path" ma:format="Dropdown" ma:internalName="FolderPath">
      <xsd:simpleType>
        <xsd:restriction base="dms:Text">
          <xsd:maxLength value="255"/>
        </xsd:restriction>
      </xsd:simpleType>
    </xsd:element>
    <xsd:element name="lcf76f155ced4ddcb4097134ff3c332f" ma:index="34" nillable="true" ma:taxonomy="true" ma:internalName="lcf76f155ced4ddcb4097134ff3c332f" ma:taxonomyFieldName="MediaServiceImageTags" ma:displayName="Image Tags" ma:readOnly="false" ma:fieldId="{5cf76f15-5ced-4ddc-b409-7134ff3c332f}" ma:taxonomyMulti="true" ma:sspId="1e3d5189-23bb-48fe-a563-2dfe2ad8e73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51eea36-bca6-43ff-83a4-251bab304912" elementFormDefault="qualified">
    <xsd:import namespace="http://schemas.microsoft.com/office/2006/documentManagement/types"/>
    <xsd:import namespace="http://schemas.microsoft.com/office/infopath/2007/PartnerControls"/>
    <xsd:element name="spwpMeetingDate" ma:index="5" nillable="true" ma:displayName="Date" ma:format="DateOnly" ma:indexed="true" ma:internalName="spwpMeetingDate" ma:readOnly="false">
      <xsd:simpleType>
        <xsd:restriction base="dms:DateTime"/>
      </xsd:simpleType>
    </xsd:element>
    <xsd:element name="p7620dd081504e6b8c3f5f3c207321c9" ma:index="12" nillable="true" ma:taxonomy="true" ma:internalName="p7620dd081504e6b8c3f5f3c207321c9" ma:taxonomyFieldName="spwpChemicalChemGroup" ma:displayName="Chemical" ma:indexed="true" ma:readOnly="false" ma:default="" ma:fieldId="{97620dd0-8150-4e6b-8c3f-5f3c207321c9}" ma:sspId="1e3d5189-23bb-48fe-a563-2dfe2ad8e738" ma:termSetId="2315939e-7b7d-4c18-8cea-14e6679b0119" ma:anchorId="1756ec9b-e245-4043-8a0f-bc321f1cdbd5" ma:open="true" ma:isKeyword="false">
      <xsd:complexType>
        <xsd:sequence>
          <xsd:element ref="pc:Terms" minOccurs="0" maxOccurs="1"/>
        </xsd:sequence>
      </xsd:complexType>
    </xsd:element>
    <xsd:element name="l941fe8a6b854fd380418a8d48c09166" ma:index="13" nillable="true" ma:taxonomy="true" ma:internalName="l941fe8a6b854fd380418a8d48c09166" ma:taxonomyFieldName="spwpProducts" ma:displayName="Product" ma:indexed="true" ma:readOnly="false" ma:fieldId="{5941fe8a-6b85-4fd3-8041-8a8d48c09166}" ma:sspId="1e3d5189-23bb-48fe-a563-2dfe2ad8e738" ma:termSetId="2315939e-7b7d-4c18-8cea-14e6679b0119" ma:anchorId="7e50bdfe-0958-4b01-bdab-0de1f9344c41" ma:open="true" ma:isKeyword="false">
      <xsd:complexType>
        <xsd:sequence>
          <xsd:element ref="pc:Terms" minOccurs="0" maxOccurs="1"/>
        </xsd:sequence>
      </xsd:complexType>
    </xsd:element>
    <xsd:element name="SharedWithDetails" ma:index="14" nillable="true" ma:displayName="Shared With Details" ma:hidden="true" ma:internalName="SharedWithDetails" ma:readOnly="true">
      <xsd:simpleType>
        <xsd:restriction base="dms:Note"/>
      </xsd:simpleType>
    </xsd:element>
    <xsd:element name="n95dc6d3424843c3b9a6c696bcafda28" ma:index="15" nillable="true" ma:taxonomy="true" ma:internalName="n95dc6d3424843c3b9a6c696bcafda28" ma:taxonomyFieldName="spwpScopingDocStatus" ma:displayName="Research Phase" ma:readOnly="false" ma:fieldId="{795dc6d3-4248-43c3-b9a6-c696bcafda28}" ma:sspId="1e3d5189-23bb-48fe-a563-2dfe2ad8e738" ma:termSetId="93159e01-6dae-46ae-958b-2546979f2fbe" ma:anchorId="6f8903a1-3bf9-46b4-b849-ecce3431f198" ma:open="true" ma:isKeyword="false">
      <xsd:complexType>
        <xsd:sequence>
          <xsd:element ref="pc:Terms" minOccurs="0" maxOccurs="1"/>
        </xsd:sequence>
      </xsd:complexType>
    </xsd:element>
    <xsd:element name="p5fc12b840964f8493d7d28f52a92bdb" ma:index="18" nillable="true" ma:taxonomy="true" ma:internalName="p5fc12b840964f8493d7d28f52a92bdb" ma:taxonomyFieldName="Meeting_x0020_Attendee_x0020_Type" ma:displayName="Meeting Type" ma:readOnly="false" ma:fieldId="{95fc12b8-4096-4f84-93d7-d28f52a92bdb}" ma:sspId="1e3d5189-23bb-48fe-a563-2dfe2ad8e738" ma:termSetId="2315939e-7b7d-4c18-8cea-14e6679b0119" ma:anchorId="ea6c1277-766a-4bd8-a5d9-c5bd88ad9584" ma:open="true" ma:isKeyword="false">
      <xsd:complexType>
        <xsd:sequence>
          <xsd:element ref="pc:Terms" minOccurs="0" maxOccurs="1"/>
        </xsd:sequence>
      </xsd:complexType>
    </xsd:element>
    <xsd:element name="p6bc141d590e4da3a79bae94957c1c63" ma:index="20" nillable="true" ma:taxonomy="true" ma:internalName="p6bc141d590e4da3a79bae94957c1c63" ma:taxonomyFieldName="spwpMeetingDoc" ma:displayName="Meeting Doc Type" ma:indexed="true" ma:readOnly="false" ma:fieldId="{96bc141d-590e-4da3-a79b-ae94957c1c63}" ma:sspId="1e3d5189-23bb-48fe-a563-2dfe2ad8e738" ma:termSetId="b7171e1b-4cbf-4e7f-aadb-f257619d8bd5" ma:anchorId="00000000-0000-0000-0000-000000000000" ma:open="true" ma:isKeyword="false">
      <xsd:complexType>
        <xsd:sequence>
          <xsd:element ref="pc:Terms" minOccurs="0" maxOccurs="1"/>
        </xsd:sequence>
      </xsd:complexType>
    </xsd:element>
    <xsd:element name="SharedWithUsers" ma:index="2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KeywordTaxHTField" ma:index="32" nillable="true" ma:taxonomy="true" ma:internalName="TaxKeywordTaxHTField" ma:taxonomyFieldName="TaxKeyword" ma:displayName="Enterprise Keywords" ma:fieldId="{23f27201-bee3-471e-b2e7-b64fd8b7ca38}" ma:taxonomyMulti="true" ma:sspId="1e3d5189-23bb-48fe-a563-2dfe2ad8e738"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0e77995-aaaa-40a7-aa9a-fcdf02166b96"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fd22b704-f4e5-406e-8540-086fda17be87}" ma:internalName="TaxCatchAll" ma:showField="CatchAllData" ma:web="951eea36-bca6-43ff-83a4-251bab30491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7" nillable="true" ma:displayName="IconOverlay" ma:hidden="true" ma:internalName="IconOverlay"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displayName="Note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905167-4F72-4310-9D6A-A062544E8405}">
  <ds:schemaRefs>
    <ds:schemaRef ds:uri="http://schemas.microsoft.com/sharepoint/v3/contenttype/forms"/>
  </ds:schemaRefs>
</ds:datastoreItem>
</file>

<file path=customXml/itemProps2.xml><?xml version="1.0" encoding="utf-8"?>
<ds:datastoreItem xmlns:ds="http://schemas.openxmlformats.org/officeDocument/2006/customXml" ds:itemID="{7A8DAFBC-360E-424F-9C39-9BBC6E0C58C9}">
  <ds:schemaRefs>
    <ds:schemaRef ds:uri="10e77995-aaaa-40a7-aa9a-fcdf02166b96"/>
    <ds:schemaRef ds:uri="951eea36-bca6-43ff-83a4-251bab304912"/>
    <ds:schemaRef ds:uri="http://purl.org/dc/terms/"/>
    <ds:schemaRef ds:uri="http://purl.org/dc/dcmitype/"/>
    <ds:schemaRef ds:uri="http://schemas.microsoft.com/office/2006/metadata/propertie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schemas.microsoft.com/sharepoint/v4"/>
    <ds:schemaRef ds:uri="3f69822b-202d-4e6a-93c6-9e64860e226b"/>
    <ds:schemaRef ds:uri="http://www.w3.org/XML/1998/namespace"/>
  </ds:schemaRefs>
</ds:datastoreItem>
</file>

<file path=customXml/itemProps3.xml><?xml version="1.0" encoding="utf-8"?>
<ds:datastoreItem xmlns:ds="http://schemas.openxmlformats.org/officeDocument/2006/customXml" ds:itemID="{68078367-09A0-4C45-A656-24EDFE78B4CD}">
  <ds:schemaRefs>
    <ds:schemaRef ds:uri="10e77995-aaaa-40a7-aa9a-fcdf02166b96"/>
    <ds:schemaRef ds:uri="3f69822b-202d-4e6a-93c6-9e64860e226b"/>
    <ds:schemaRef ds:uri="951eea36-bca6-43ff-83a4-251bab30491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4"/>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SCP Master_Template_Light</Template>
  <TotalTime>13962</TotalTime>
  <Words>3484</Words>
  <Application>Microsoft Office PowerPoint</Application>
  <PresentationFormat>On-screen Show (4:3)</PresentationFormat>
  <Paragraphs>203</Paragraphs>
  <Slides>19</Slides>
  <Notes>19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19</vt:i4>
      </vt:variant>
    </vt:vector>
  </HeadingPairs>
  <TitlesOfParts>
    <vt:vector size="31" baseType="lpstr">
      <vt:lpstr>-apple-system</vt:lpstr>
      <vt:lpstr>Arial</vt:lpstr>
      <vt:lpstr>Calibri</vt:lpstr>
      <vt:lpstr>Century Gothic</vt:lpstr>
      <vt:lpstr>Courier New</vt:lpstr>
      <vt:lpstr>Ebrima</vt:lpstr>
      <vt:lpstr>Roboto</vt:lpstr>
      <vt:lpstr>Tahoma</vt:lpstr>
      <vt:lpstr>verdana</vt:lpstr>
      <vt:lpstr>Wingdings</vt:lpstr>
      <vt:lpstr>Wingdings 3</vt:lpstr>
      <vt:lpstr>SCP Master_New_Light</vt:lpstr>
      <vt:lpstr>Microplastics (MP)</vt:lpstr>
      <vt:lpstr>What’s the Big Deal with Small Plastic?</vt:lpstr>
      <vt:lpstr>Microplastics (MP)</vt:lpstr>
      <vt:lpstr>Microplastic Size</vt:lpstr>
      <vt:lpstr>What We Know about Microplastics</vt:lpstr>
      <vt:lpstr>Where Are Microplastics Found?</vt:lpstr>
      <vt:lpstr>Conceptual Site Model - Point Sources</vt:lpstr>
      <vt:lpstr>Conceptual Site Model - Nonpoint Sources</vt:lpstr>
      <vt:lpstr>Why Should We care?</vt:lpstr>
      <vt:lpstr>Challenges in Toxicity Research </vt:lpstr>
      <vt:lpstr>What Is Being Done?</vt:lpstr>
      <vt:lpstr>Local Actions</vt:lpstr>
      <vt:lpstr>State Actions  California Safe Drinking Water Act: Microplastics</vt:lpstr>
      <vt:lpstr>State Actions Statewide Microplastics Strategy - 2 Track Approach</vt:lpstr>
      <vt:lpstr>Federal Actions  Save Our Seas 2.0 Act  (Public Law 116-224)</vt:lpstr>
      <vt:lpstr>International Actions: European Union</vt:lpstr>
      <vt:lpstr>International Actions-  UN Plastics Report</vt:lpstr>
      <vt:lpstr>Today’s Plastics Are Tomorrow’s Microplastics –  How Do We Manage Them?</vt:lpstr>
      <vt:lpstr>Technical Guidance:  Web-based document: https://mp-1.itrcweb.org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Chemicals in Artificial Turf Screening Research Update</dc:title>
  <dc:creator>Etemad, Armeen@DTSC</dc:creator>
  <cp:lastModifiedBy>Cherri Baysinger</cp:lastModifiedBy>
  <cp:revision>79</cp:revision>
  <dcterms:created xsi:type="dcterms:W3CDTF">2023-01-05T20:47:19Z</dcterms:created>
  <dcterms:modified xsi:type="dcterms:W3CDTF">2024-05-22T03:54:07Z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0x01010082556B31CF20A1428DBDE6741CAEEC30</vt:lpwstr>
  </property>
  <property fmtid="{D5CDD505-2E9C-101B-9397-08002B2CF9AE}" pid="3" name="spwpEventType">
    <vt:lpwstr/>
  </property>
  <property fmtid="{D5CDD505-2E9C-101B-9397-08002B2CF9AE}" pid="4" name="spwpMeetingDoc">
    <vt:lpwstr/>
  </property>
  <property fmtid="{D5CDD505-2E9C-101B-9397-08002B2CF9AE}" pid="5" name="spwpECEDoc">
    <vt:lpwstr>1;#Template|b9b53f6b-eccb-462e-9cda-cc341fe8e631</vt:lpwstr>
  </property>
  <property fmtid="{D5CDD505-2E9C-101B-9397-08002B2CF9AE}" pid="6" name="spwpNameofEvent">
    <vt:lpwstr/>
  </property>
  <property fmtid="{D5CDD505-2E9C-101B-9397-08002B2CF9AE}" pid="7" name="spwpECEDocStatus">
    <vt:lpwstr/>
  </property>
  <property fmtid="{D5CDD505-2E9C-101B-9397-08002B2CF9AE}" pid="8" name="p6bc141d590e4da3a79bae94957c1c63">
    <vt:lpwstr/>
  </property>
  <property fmtid="{D5CDD505-2E9C-101B-9397-08002B2CF9AE}" pid="9" name="URL">
    <vt:lpwstr/>
  </property>
  <property fmtid="{D5CDD505-2E9C-101B-9397-08002B2CF9AE}" pid="10" name="cd6d093b5140404aa66b424f2e36a9ea">
    <vt:lpwstr/>
  </property>
  <property fmtid="{D5CDD505-2E9C-101B-9397-08002B2CF9AE}" pid="11" name="d7140ab777ad46fb87e55e99c1699e0c">
    <vt:lpwstr/>
  </property>
  <property fmtid="{D5CDD505-2E9C-101B-9397-08002B2CF9AE}" pid="12" name="j2e3c631164a40b9aa459b3f49e7a960">
    <vt:lpwstr/>
  </property>
  <property fmtid="{D5CDD505-2E9C-101B-9397-08002B2CF9AE}" pid="13" name="acd64e5194af4bb1bbbd41e1d2d7a94e">
    <vt:lpwstr/>
  </property>
  <property fmtid="{D5CDD505-2E9C-101B-9397-08002B2CF9AE}" pid="14" name="TaxKeyword">
    <vt:lpwstr/>
  </property>
  <property fmtid="{D5CDD505-2E9C-101B-9397-08002B2CF9AE}" pid="15" name="CPET_x0020_Public_x0020_Doc">
    <vt:lpwstr/>
  </property>
  <property fmtid="{D5CDD505-2E9C-101B-9397-08002B2CF9AE}" pid="16" name="f46799adc5cc4e5498a39e2bf57cfc52">
    <vt:lpwstr/>
  </property>
  <property fmtid="{D5CDD505-2E9C-101B-9397-08002B2CF9AE}" pid="17" name="CPET_TEST_x0020_Retention_x0020_Status">
    <vt:lpwstr/>
  </property>
  <property fmtid="{D5CDD505-2E9C-101B-9397-08002B2CF9AE}" pid="18" name="spwpProducts">
    <vt:lpwstr/>
  </property>
  <property fmtid="{D5CDD505-2E9C-101B-9397-08002B2CF9AE}" pid="19" name="kacee6f3e96c4e87a200821beddbbc20">
    <vt:lpwstr/>
  </property>
  <property fmtid="{D5CDD505-2E9C-101B-9397-08002B2CF9AE}" pid="20" name="MediaServiceImageTags">
    <vt:lpwstr/>
  </property>
  <property fmtid="{D5CDD505-2E9C-101B-9397-08002B2CF9AE}" pid="21" name="Technical_x0020_Doc_x0020_Type">
    <vt:lpwstr/>
  </property>
  <property fmtid="{D5CDD505-2E9C-101B-9397-08002B2CF9AE}" pid="22" name="spwpPRPlanningStatus">
    <vt:lpwstr/>
  </property>
  <property fmtid="{D5CDD505-2E9C-101B-9397-08002B2CF9AE}" pid="23" name="Research_x0020_Topic">
    <vt:lpwstr/>
  </property>
  <property fmtid="{D5CDD505-2E9C-101B-9397-08002B2CF9AE}" pid="24" name="Reference_x0020_Type">
    <vt:lpwstr/>
  </property>
  <property fmtid="{D5CDD505-2E9C-101B-9397-08002B2CF9AE}" pid="25" name="ja95904b39934269a917409ff58d1403">
    <vt:lpwstr/>
  </property>
  <property fmtid="{D5CDD505-2E9C-101B-9397-08002B2CF9AE}" pid="26" name="spwpScopingDocStatus">
    <vt:lpwstr/>
  </property>
  <property fmtid="{D5CDD505-2E9C-101B-9397-08002B2CF9AE}" pid="27" name="b74e90cb5ed246389b41c391065e9d40">
    <vt:lpwstr/>
  </property>
  <property fmtid="{D5CDD505-2E9C-101B-9397-08002B2CF9AE}" pid="28" name="ed1a99edf82c42c2b6890179c318a925">
    <vt:lpwstr/>
  </property>
  <property fmtid="{D5CDD505-2E9C-101B-9397-08002B2CF9AE}" pid="29" name="gd656a108c234ac1961bb03f75a49974">
    <vt:lpwstr/>
  </property>
  <property fmtid="{D5CDD505-2E9C-101B-9397-08002B2CF9AE}" pid="30" name="Retention_x0020_Status">
    <vt:lpwstr/>
  </property>
  <property fmtid="{D5CDD505-2E9C-101B-9397-08002B2CF9AE}" pid="31" name="cdf9162fa06541febf50d496dc516785">
    <vt:lpwstr/>
  </property>
  <property fmtid="{D5CDD505-2E9C-101B-9397-08002B2CF9AE}" pid="32" name="spwpWorkPlanCycle">
    <vt:lpwstr/>
  </property>
  <property fmtid="{D5CDD505-2E9C-101B-9397-08002B2CF9AE}" pid="33" name="spwpPrioritizationFactors">
    <vt:lpwstr/>
  </property>
  <property fmtid="{D5CDD505-2E9C-101B-9397-08002B2CF9AE}" pid="34" name="Chem_x0020_Group">
    <vt:lpwstr/>
  </property>
  <property fmtid="{D5CDD505-2E9C-101B-9397-08002B2CF9AE}" pid="35" name="spwpScopingDoc">
    <vt:lpwstr/>
  </property>
  <property fmtid="{D5CDD505-2E9C-101B-9397-08002B2CF9AE}" pid="36" name="Tool/Template Type">
    <vt:lpwstr/>
  </property>
  <property fmtid="{D5CDD505-2E9C-101B-9397-08002B2CF9AE}" pid="37" name="spwpPCCombo">
    <vt:lpwstr/>
  </property>
  <property fmtid="{D5CDD505-2E9C-101B-9397-08002B2CF9AE}" pid="38" name="f895eda5d81c46d6894f1e1969e8b170">
    <vt:lpwstr/>
  </property>
  <property fmtid="{D5CDD505-2E9C-101B-9397-08002B2CF9AE}" pid="39" name="spwpSource">
    <vt:lpwstr/>
  </property>
  <property fmtid="{D5CDD505-2E9C-101B-9397-08002B2CF9AE}" pid="40" name="CPET Doc Type">
    <vt:lpwstr/>
  </property>
  <property fmtid="{D5CDD505-2E9C-101B-9397-08002B2CF9AE}" pid="41" name="Briefing_x0020_Doc_x0020_Status">
    <vt:lpwstr/>
  </property>
  <property fmtid="{D5CDD505-2E9C-101B-9397-08002B2CF9AE}" pid="42" name="spwpChemicalChemGroup">
    <vt:lpwstr/>
  </property>
  <property fmtid="{D5CDD505-2E9C-101B-9397-08002B2CF9AE}" pid="43" name="l3c5cdb8975745f3bfa000923fd185ae">
    <vt:lpwstr/>
  </property>
  <property fmtid="{D5CDD505-2E9C-101B-9397-08002B2CF9AE}" pid="44" name="c6fc85b3802a452db238ad06c9d08105">
    <vt:lpwstr/>
  </property>
  <property fmtid="{D5CDD505-2E9C-101B-9397-08002B2CF9AE}" pid="45" name="a921df524f254e9d8f7ebdf928ced6b3">
    <vt:lpwstr/>
  </property>
  <property fmtid="{D5CDD505-2E9C-101B-9397-08002B2CF9AE}" pid="46" name="pe9179b90aae47f395868dcb74bbac07">
    <vt:lpwstr/>
  </property>
  <property fmtid="{D5CDD505-2E9C-101B-9397-08002B2CF9AE}" pid="47" name="ReferenceTopic">
    <vt:lpwstr/>
  </property>
  <property fmtid="{D5CDD505-2E9C-101B-9397-08002B2CF9AE}" pid="48" name="k88a94ef37004442a2da838f9988909e">
    <vt:lpwstr/>
  </property>
  <property fmtid="{D5CDD505-2E9C-101B-9397-08002B2CF9AE}" pid="49" name="spwpCCAuthoritativeList">
    <vt:lpwstr/>
  </property>
  <property fmtid="{D5CDD505-2E9C-101B-9397-08002B2CF9AE}" pid="50" name="c8a2ad61fb6c4e24aee7863404247516">
    <vt:lpwstr/>
  </property>
  <property fmtid="{D5CDD505-2E9C-101B-9397-08002B2CF9AE}" pid="51" name="a0b707fbf9d44ad08419264a9ac7cff4">
    <vt:lpwstr/>
  </property>
  <property fmtid="{D5CDD505-2E9C-101B-9397-08002B2CF9AE}" pid="52" name="p45642b6f7524505a91ddcf1163681a4">
    <vt:lpwstr/>
  </property>
  <property fmtid="{D5CDD505-2E9C-101B-9397-08002B2CF9AE}" pid="53" name="spwpCPEDoc">
    <vt:lpwstr/>
  </property>
  <property fmtid="{D5CDD505-2E9C-101B-9397-08002B2CF9AE}" pid="54" name="Meeting Attendee Type">
    <vt:lpwstr/>
  </property>
  <property fmtid="{D5CDD505-2E9C-101B-9397-08002B2CF9AE}" pid="55" name="Template_x0020_Doc_x0020_Type">
    <vt:lpwstr/>
  </property>
  <property fmtid="{D5CDD505-2E9C-101B-9397-08002B2CF9AE}" pid="56" name="spwpOutreachDocStatus">
    <vt:lpwstr/>
  </property>
  <property fmtid="{D5CDD505-2E9C-101B-9397-08002B2CF9AE}" pid="57" name="spwpCCListDoc">
    <vt:lpwstr/>
  </property>
  <property fmtid="{D5CDD505-2E9C-101B-9397-08002B2CF9AE}" pid="58" name="l2ef07162f4c4ef497e711b25bbadff8">
    <vt:lpwstr/>
  </property>
  <property fmtid="{D5CDD505-2E9C-101B-9397-08002B2CF9AE}" pid="59" name="spwpProductCategory">
    <vt:lpwstr/>
  </property>
  <property fmtid="{D5CDD505-2E9C-101B-9397-08002B2CF9AE}" pid="60" name="spwpCCReviewYear">
    <vt:lpwstr/>
  </property>
  <property fmtid="{D5CDD505-2E9C-101B-9397-08002B2CF9AE}" pid="61" name="e0c5d9ce05ad47859617769ec819a98b">
    <vt:lpwstr/>
  </property>
  <property fmtid="{D5CDD505-2E9C-101B-9397-08002B2CF9AE}" pid="62" name="Research Topic">
    <vt:lpwstr/>
  </property>
  <property fmtid="{D5CDD505-2E9C-101B-9397-08002B2CF9AE}" pid="63" name="Template Doc Type">
    <vt:lpwstr/>
  </property>
  <property fmtid="{D5CDD505-2E9C-101B-9397-08002B2CF9AE}" pid="64" name="Retention Status">
    <vt:lpwstr/>
  </property>
  <property fmtid="{D5CDD505-2E9C-101B-9397-08002B2CF9AE}" pid="65" name="Chem Group">
    <vt:lpwstr/>
  </property>
  <property fmtid="{D5CDD505-2E9C-101B-9397-08002B2CF9AE}" pid="66" name="Technical Doc Type">
    <vt:lpwstr/>
  </property>
  <property fmtid="{D5CDD505-2E9C-101B-9397-08002B2CF9AE}" pid="67" name="CPET Public Doc">
    <vt:lpwstr/>
  </property>
  <property fmtid="{D5CDD505-2E9C-101B-9397-08002B2CF9AE}" pid="68" name="Reference Type">
    <vt:lpwstr/>
  </property>
  <property fmtid="{D5CDD505-2E9C-101B-9397-08002B2CF9AE}" pid="69" name="Briefing Doc Status">
    <vt:lpwstr/>
  </property>
  <property fmtid="{D5CDD505-2E9C-101B-9397-08002B2CF9AE}" pid="70" name="CPET_TEST Retention Status">
    <vt:lpwstr/>
  </property>
</Properties>
</file>